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6" r:id="rId1"/>
  </p:sldMasterIdLst>
  <p:notesMasterIdLst>
    <p:notesMasterId r:id="rId35"/>
  </p:notesMasterIdLst>
  <p:handoutMasterIdLst>
    <p:handoutMasterId r:id="rId36"/>
  </p:handoutMasterIdLst>
  <p:sldIdLst>
    <p:sldId id="256" r:id="rId2"/>
    <p:sldId id="505" r:id="rId3"/>
    <p:sldId id="515" r:id="rId4"/>
    <p:sldId id="525" r:id="rId5"/>
    <p:sldId id="519" r:id="rId6"/>
    <p:sldId id="539" r:id="rId7"/>
    <p:sldId id="520" r:id="rId8"/>
    <p:sldId id="540" r:id="rId9"/>
    <p:sldId id="543" r:id="rId10"/>
    <p:sldId id="554" r:id="rId11"/>
    <p:sldId id="531" r:id="rId12"/>
    <p:sldId id="532" r:id="rId13"/>
    <p:sldId id="533" r:id="rId14"/>
    <p:sldId id="537" r:id="rId15"/>
    <p:sldId id="538" r:id="rId16"/>
    <p:sldId id="541" r:id="rId17"/>
    <p:sldId id="542" r:id="rId18"/>
    <p:sldId id="546" r:id="rId19"/>
    <p:sldId id="544" r:id="rId20"/>
    <p:sldId id="547" r:id="rId21"/>
    <p:sldId id="548" r:id="rId22"/>
    <p:sldId id="513" r:id="rId23"/>
    <p:sldId id="512" r:id="rId24"/>
    <p:sldId id="552" r:id="rId25"/>
    <p:sldId id="556" r:id="rId26"/>
    <p:sldId id="549" r:id="rId27"/>
    <p:sldId id="550" r:id="rId28"/>
    <p:sldId id="551" r:id="rId29"/>
    <p:sldId id="553" r:id="rId30"/>
    <p:sldId id="558" r:id="rId31"/>
    <p:sldId id="555" r:id="rId32"/>
    <p:sldId id="557" r:id="rId33"/>
    <p:sldId id="480" r:id="rId34"/>
  </p:sldIdLst>
  <p:sldSz cx="9144000" cy="6858000" type="screen4x3"/>
  <p:notesSz cx="6946900" cy="9220200"/>
  <p:defaultTextStyle>
    <a:defPPr>
      <a:defRPr lang="en-US"/>
    </a:defPPr>
    <a:lvl1pPr algn="l" rtl="0" fontAlgn="base">
      <a:spcBef>
        <a:spcPct val="20000"/>
      </a:spcBef>
      <a:spcAft>
        <a:spcPct val="0"/>
      </a:spcAft>
      <a:buClr>
        <a:schemeClr val="hlink"/>
      </a:buClr>
      <a:buSzPct val="70000"/>
      <a:buFont typeface="Wingdings" pitchFamily="2" charset="2"/>
      <a:buChar char="n"/>
      <a:defRPr sz="3200" b="1" kern="1200">
        <a:solidFill>
          <a:schemeClr val="tx1"/>
        </a:solidFill>
        <a:latin typeface="Garamond" pitchFamily="18" charset="0"/>
        <a:ea typeface="+mn-ea"/>
        <a:cs typeface="+mn-cs"/>
      </a:defRPr>
    </a:lvl1pPr>
    <a:lvl2pPr marL="457200" algn="l" rtl="0" fontAlgn="base">
      <a:spcBef>
        <a:spcPct val="20000"/>
      </a:spcBef>
      <a:spcAft>
        <a:spcPct val="0"/>
      </a:spcAft>
      <a:buClr>
        <a:schemeClr val="hlink"/>
      </a:buClr>
      <a:buSzPct val="70000"/>
      <a:buFont typeface="Wingdings" pitchFamily="2" charset="2"/>
      <a:buChar char="n"/>
      <a:defRPr sz="3200" b="1" kern="1200">
        <a:solidFill>
          <a:schemeClr val="tx1"/>
        </a:solidFill>
        <a:latin typeface="Garamond" pitchFamily="18" charset="0"/>
        <a:ea typeface="+mn-ea"/>
        <a:cs typeface="+mn-cs"/>
      </a:defRPr>
    </a:lvl2pPr>
    <a:lvl3pPr marL="914400" algn="l" rtl="0" fontAlgn="base">
      <a:spcBef>
        <a:spcPct val="20000"/>
      </a:spcBef>
      <a:spcAft>
        <a:spcPct val="0"/>
      </a:spcAft>
      <a:buClr>
        <a:schemeClr val="hlink"/>
      </a:buClr>
      <a:buSzPct val="70000"/>
      <a:buFont typeface="Wingdings" pitchFamily="2" charset="2"/>
      <a:buChar char="n"/>
      <a:defRPr sz="3200" b="1" kern="1200">
        <a:solidFill>
          <a:schemeClr val="tx1"/>
        </a:solidFill>
        <a:latin typeface="Garamond" pitchFamily="18" charset="0"/>
        <a:ea typeface="+mn-ea"/>
        <a:cs typeface="+mn-cs"/>
      </a:defRPr>
    </a:lvl3pPr>
    <a:lvl4pPr marL="1371600" algn="l" rtl="0" fontAlgn="base">
      <a:spcBef>
        <a:spcPct val="20000"/>
      </a:spcBef>
      <a:spcAft>
        <a:spcPct val="0"/>
      </a:spcAft>
      <a:buClr>
        <a:schemeClr val="hlink"/>
      </a:buClr>
      <a:buSzPct val="70000"/>
      <a:buFont typeface="Wingdings" pitchFamily="2" charset="2"/>
      <a:buChar char="n"/>
      <a:defRPr sz="3200" b="1" kern="1200">
        <a:solidFill>
          <a:schemeClr val="tx1"/>
        </a:solidFill>
        <a:latin typeface="Garamond" pitchFamily="18" charset="0"/>
        <a:ea typeface="+mn-ea"/>
        <a:cs typeface="+mn-cs"/>
      </a:defRPr>
    </a:lvl4pPr>
    <a:lvl5pPr marL="1828800" algn="l" rtl="0" fontAlgn="base">
      <a:spcBef>
        <a:spcPct val="20000"/>
      </a:spcBef>
      <a:spcAft>
        <a:spcPct val="0"/>
      </a:spcAft>
      <a:buClr>
        <a:schemeClr val="hlink"/>
      </a:buClr>
      <a:buSzPct val="70000"/>
      <a:buFont typeface="Wingdings" pitchFamily="2" charset="2"/>
      <a:buChar char="n"/>
      <a:defRPr sz="3200" b="1" kern="1200">
        <a:solidFill>
          <a:schemeClr val="tx1"/>
        </a:solidFill>
        <a:latin typeface="Garamond" pitchFamily="18" charset="0"/>
        <a:ea typeface="+mn-ea"/>
        <a:cs typeface="+mn-cs"/>
      </a:defRPr>
    </a:lvl5pPr>
    <a:lvl6pPr marL="2286000" algn="l" defTabSz="914400" rtl="0" eaLnBrk="1" latinLnBrk="0" hangingPunct="1">
      <a:defRPr sz="3200" b="1" kern="1200">
        <a:solidFill>
          <a:schemeClr val="tx1"/>
        </a:solidFill>
        <a:latin typeface="Garamond" pitchFamily="18" charset="0"/>
        <a:ea typeface="+mn-ea"/>
        <a:cs typeface="+mn-cs"/>
      </a:defRPr>
    </a:lvl6pPr>
    <a:lvl7pPr marL="2743200" algn="l" defTabSz="914400" rtl="0" eaLnBrk="1" latinLnBrk="0" hangingPunct="1">
      <a:defRPr sz="3200" b="1" kern="1200">
        <a:solidFill>
          <a:schemeClr val="tx1"/>
        </a:solidFill>
        <a:latin typeface="Garamond" pitchFamily="18" charset="0"/>
        <a:ea typeface="+mn-ea"/>
        <a:cs typeface="+mn-cs"/>
      </a:defRPr>
    </a:lvl7pPr>
    <a:lvl8pPr marL="3200400" algn="l" defTabSz="914400" rtl="0" eaLnBrk="1" latinLnBrk="0" hangingPunct="1">
      <a:defRPr sz="3200" b="1" kern="1200">
        <a:solidFill>
          <a:schemeClr val="tx1"/>
        </a:solidFill>
        <a:latin typeface="Garamond" pitchFamily="18" charset="0"/>
        <a:ea typeface="+mn-ea"/>
        <a:cs typeface="+mn-cs"/>
      </a:defRPr>
    </a:lvl8pPr>
    <a:lvl9pPr marL="3657600" algn="l" defTabSz="914400" rtl="0" eaLnBrk="1" latinLnBrk="0" hangingPunct="1">
      <a:defRPr sz="3200" b="1" kern="1200">
        <a:solidFill>
          <a:schemeClr val="tx1"/>
        </a:solidFill>
        <a:latin typeface="Garamond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00"/>
    <a:srgbClr val="EE2D28"/>
    <a:srgbClr val="CCFF33"/>
    <a:srgbClr val="990099"/>
    <a:srgbClr val="F47976"/>
    <a:srgbClr val="FEE6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22391" autoAdjust="0"/>
    <p:restoredTop sz="91575" autoAdjust="0"/>
  </p:normalViewPr>
  <p:slideViewPr>
    <p:cSldViewPr>
      <p:cViewPr>
        <p:scale>
          <a:sx n="100" d="100"/>
          <a:sy n="100" d="100"/>
        </p:scale>
        <p:origin x="-1680" y="-3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7932"/>
    </p:cViewPr>
  </p:outlineViewPr>
  <p:notesTextViewPr>
    <p:cViewPr>
      <p:scale>
        <a:sx n="66" d="100"/>
        <a:sy n="66" d="100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notesViewPr>
    <p:cSldViewPr>
      <p:cViewPr varScale="1">
        <p:scale>
          <a:sx n="57" d="100"/>
          <a:sy n="57" d="100"/>
        </p:scale>
        <p:origin x="-2142" y="-84"/>
      </p:cViewPr>
      <p:guideLst>
        <p:guide orient="horz" pos="2904"/>
        <p:guide pos="218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10323" cy="4610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79" tIns="46190" rIns="92379" bIns="4619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ClrTx/>
              <a:buSzTx/>
              <a:buFontTx/>
              <a:buNone/>
              <a:defRPr sz="1200" b="0">
                <a:effectLst/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107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34969" y="0"/>
            <a:ext cx="3010323" cy="4610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79" tIns="46190" rIns="92379" bIns="4619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ClrTx/>
              <a:buSzTx/>
              <a:buFontTx/>
              <a:buNone/>
              <a:defRPr sz="1200" b="0">
                <a:effectLst/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107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757590"/>
            <a:ext cx="3010323" cy="4610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79" tIns="46190" rIns="92379" bIns="46190" numCol="1" anchor="b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ClrTx/>
              <a:buSzTx/>
              <a:buFontTx/>
              <a:buNone/>
              <a:defRPr sz="1200" b="0">
                <a:effectLst/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107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34969" y="8757590"/>
            <a:ext cx="3010323" cy="4610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79" tIns="46190" rIns="92379" bIns="4619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ClrTx/>
              <a:buSzTx/>
              <a:buFontTx/>
              <a:buNone/>
              <a:defRPr sz="1200" b="0">
                <a:effectLst/>
                <a:latin typeface="Arial" charset="0"/>
              </a:defRPr>
            </a:lvl1pPr>
          </a:lstStyle>
          <a:p>
            <a:pPr>
              <a:defRPr/>
            </a:pPr>
            <a:fld id="{39F518E0-DB5F-4534-A219-F280355E5BB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29911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10323" cy="4610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79" tIns="46190" rIns="92379" bIns="4619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ClrTx/>
              <a:buSzTx/>
              <a:buFontTx/>
              <a:buNone/>
              <a:defRPr sz="1200" b="0">
                <a:effectLst/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34969" y="0"/>
            <a:ext cx="3010323" cy="4610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79" tIns="46190" rIns="92379" bIns="4619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ClrTx/>
              <a:buSzTx/>
              <a:buFontTx/>
              <a:buNone/>
              <a:defRPr sz="1200" b="0">
                <a:effectLst/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734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68400" y="692150"/>
            <a:ext cx="4610100" cy="34575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94690" y="4379595"/>
            <a:ext cx="5557520" cy="4149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79" tIns="46190" rIns="92379" bIns="4619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757590"/>
            <a:ext cx="3010323" cy="4610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79" tIns="46190" rIns="92379" bIns="46190" numCol="1" anchor="b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ClrTx/>
              <a:buSzTx/>
              <a:buFontTx/>
              <a:buNone/>
              <a:defRPr sz="1200" b="0">
                <a:effectLst/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34969" y="8757590"/>
            <a:ext cx="3010323" cy="4610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79" tIns="46190" rIns="92379" bIns="4619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ClrTx/>
              <a:buSzTx/>
              <a:buFontTx/>
              <a:buNone/>
              <a:defRPr sz="1200" b="0">
                <a:effectLst/>
                <a:latin typeface="Arial" charset="0"/>
              </a:defRPr>
            </a:lvl1pPr>
          </a:lstStyle>
          <a:p>
            <a:pPr>
              <a:defRPr/>
            </a:pPr>
            <a:fld id="{81B7CCDB-C7AF-45F0-97CB-476BE17FCD6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709655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assageprofessionals.com/group/positiveattitudes/forum/topics/philosophies-that-keep-you" TargetMode="External"/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assageprofessionals.com/group/positiveattitudes/forum/topics/philosophies-that-keep-you" TargetMode="External"/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1pPr>
            <a:lvl2pPr marL="750580" indent="-288684"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2pPr>
            <a:lvl3pPr marL="1154739" indent="-230948"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3pPr>
            <a:lvl4pPr marL="1616634" indent="-230948"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4pPr>
            <a:lvl5pPr marL="2078531" indent="-230948"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5pPr>
            <a:lvl6pPr marL="2540426" indent="-23094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 b="1">
                <a:solidFill>
                  <a:schemeClr val="tx1"/>
                </a:solidFill>
                <a:latin typeface="Garamond" pitchFamily="18" charset="0"/>
              </a:defRPr>
            </a:lvl6pPr>
            <a:lvl7pPr marL="3002322" indent="-23094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 b="1">
                <a:solidFill>
                  <a:schemeClr val="tx1"/>
                </a:solidFill>
                <a:latin typeface="Garamond" pitchFamily="18" charset="0"/>
              </a:defRPr>
            </a:lvl7pPr>
            <a:lvl8pPr marL="3464218" indent="-23094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 b="1">
                <a:solidFill>
                  <a:schemeClr val="tx1"/>
                </a:solidFill>
                <a:latin typeface="Garamond" pitchFamily="18" charset="0"/>
              </a:defRPr>
            </a:lvl8pPr>
            <a:lvl9pPr marL="3926113" indent="-23094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 b="1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eaLnBrk="1" hangingPunct="1"/>
            <a:fld id="{39391453-03F7-4A76-9A38-1BDC47E4D454}" type="slidenum">
              <a:rPr lang="en-US" altLang="en-US" sz="1200" b="0">
                <a:latin typeface="Arial" charset="0"/>
              </a:rPr>
              <a:pPr eaLnBrk="1" hangingPunct="1"/>
              <a:t>1</a:t>
            </a:fld>
            <a:endParaRPr lang="en-US" altLang="en-US" sz="1200" b="0">
              <a:latin typeface="Arial" charset="0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  <a:p>
            <a:pPr eaLnBrk="1" hangingPunct="1"/>
            <a:endParaRPr lang="en-US" altLang="en-US" smtClean="0"/>
          </a:p>
          <a:p>
            <a:pPr eaLnBrk="1" hangingPunct="1"/>
            <a:endParaRPr lang="en-US" altLang="en-US" smtClean="0"/>
          </a:p>
          <a:p>
            <a:pPr eaLnBrk="1" hangingPunct="1"/>
            <a:endParaRPr lang="en-US" altLang="en-US" smtClean="0"/>
          </a:p>
          <a:p>
            <a:pPr eaLnBrk="1" hangingPunct="1"/>
            <a:endParaRPr lang="en-US" altLang="en-US" smtClean="0"/>
          </a:p>
          <a:p>
            <a:pPr eaLnBrk="1" hangingPunct="1"/>
            <a:endParaRPr lang="en-US" altLang="en-US" smtClean="0"/>
          </a:p>
          <a:p>
            <a:pPr eaLnBrk="1" hangingPunct="1"/>
            <a:endParaRPr lang="en-US" altLang="en-US" smtClean="0"/>
          </a:p>
          <a:p>
            <a:pPr eaLnBrk="1" hangingPunct="1"/>
            <a:endParaRPr lang="en-US" altLang="en-US" smtClean="0"/>
          </a:p>
          <a:p>
            <a:pPr eaLnBrk="1" hangingPunct="1"/>
            <a:endParaRPr lang="en-US" altLang="en-US" smtClean="0"/>
          </a:p>
          <a:p>
            <a:pPr eaLnBrk="1" hangingPunct="1"/>
            <a:endParaRPr lang="en-US" altLang="en-US" smtClean="0"/>
          </a:p>
          <a:p>
            <a:pPr eaLnBrk="1" hangingPunct="1"/>
            <a:endParaRPr lang="en-US" altLang="en-US" smtClean="0"/>
          </a:p>
          <a:p>
            <a:pPr eaLnBrk="1" hangingPunct="1"/>
            <a:endParaRPr lang="en-US" altLang="en-US" smtClean="0"/>
          </a:p>
          <a:p>
            <a:pPr eaLnBrk="1" hangingPunct="1"/>
            <a:endParaRPr lang="en-US" altLang="en-US" smtClean="0"/>
          </a:p>
          <a:p>
            <a:pPr eaLnBrk="1" hangingPunct="1"/>
            <a:endParaRPr lang="en-US" altLang="en-US" smtClean="0"/>
          </a:p>
          <a:p>
            <a:pPr eaLnBrk="1" hangingPunct="1"/>
            <a:endParaRPr lang="en-US" altLang="en-US" smtClean="0"/>
          </a:p>
          <a:p>
            <a:pPr eaLnBrk="1" hangingPunct="1"/>
            <a:endParaRPr lang="en-US" altLang="en-US" smtClean="0"/>
          </a:p>
          <a:p>
            <a:pPr eaLnBrk="1" hangingPunct="1"/>
            <a:endParaRPr lang="en-US" altLang="en-US" smtClean="0"/>
          </a:p>
          <a:p>
            <a:pPr eaLnBrk="1" hangingPunct="1"/>
            <a:endParaRPr lang="en-US" altLang="en-US" smtClean="0"/>
          </a:p>
          <a:p>
            <a:pPr eaLnBrk="1" hangingPunct="1"/>
            <a:endParaRPr lang="en-US" altLang="en-US" smtClean="0"/>
          </a:p>
          <a:p>
            <a:pPr eaLnBrk="1" hangingPunct="1"/>
            <a:endParaRPr lang="en-US" altLang="en-US" smtClean="0"/>
          </a:p>
          <a:p>
            <a:pPr eaLnBrk="1" hangingPunct="1"/>
            <a:endParaRPr lang="en-US" altLang="en-US" smtClean="0"/>
          </a:p>
          <a:p>
            <a:pPr eaLnBrk="1" hangingPunct="1"/>
            <a:endParaRPr lang="en-US" altLang="en-US" smtClean="0"/>
          </a:p>
          <a:p>
            <a:pPr eaLnBrk="1" hangingPunct="1"/>
            <a:endParaRPr lang="en-US" altLang="en-US" smtClean="0"/>
          </a:p>
          <a:p>
            <a:pPr eaLnBrk="1" hangingPunct="1"/>
            <a:endParaRPr lang="en-US" altLang="en-US" smtClean="0"/>
          </a:p>
          <a:p>
            <a:pPr eaLnBrk="1" hangingPunct="1"/>
            <a:endParaRPr lang="en-US" altLang="en-US" smtClean="0"/>
          </a:p>
          <a:p>
            <a:pPr eaLnBrk="1" hangingPunct="1"/>
            <a:endParaRPr lang="en-US" altLang="en-US" smtClean="0"/>
          </a:p>
          <a:p>
            <a:pPr eaLnBrk="1" hangingPunct="1"/>
            <a:endParaRPr lang="en-US" altLang="en-US" smtClean="0"/>
          </a:p>
          <a:p>
            <a:pPr eaLnBrk="1" hangingPunct="1"/>
            <a:endParaRPr lang="en-US" altLang="en-US" smtClean="0"/>
          </a:p>
          <a:p>
            <a:pPr eaLnBrk="1" hangingPunct="1"/>
            <a:endParaRPr lang="en-US" altLang="en-US" smtClean="0"/>
          </a:p>
          <a:p>
            <a:pPr eaLnBrk="1" hangingPunct="1"/>
            <a:endParaRPr lang="en-US" altLang="en-US" smtClean="0"/>
          </a:p>
          <a:p>
            <a:pPr eaLnBrk="1" hangingPunct="1"/>
            <a:endParaRPr lang="en-US" altLang="en-US" smtClean="0"/>
          </a:p>
          <a:p>
            <a:pPr eaLnBrk="1" hangingPunct="1"/>
            <a:endParaRPr lang="en-US" altLang="en-US" smtClean="0"/>
          </a:p>
          <a:p>
            <a:pPr eaLnBrk="1" hangingPunct="1"/>
            <a:endParaRPr lang="en-US" altLang="en-US" smtClean="0"/>
          </a:p>
          <a:p>
            <a:pPr eaLnBrk="1" hangingPunct="1"/>
            <a:endParaRPr lang="en-US" altLang="en-US" smtClean="0"/>
          </a:p>
          <a:p>
            <a:pPr eaLnBrk="1" hangingPunct="1"/>
            <a:endParaRPr lang="en-US" altLang="en-US" smtClean="0"/>
          </a:p>
          <a:p>
            <a:pPr eaLnBrk="1" hangingPunct="1"/>
            <a:endParaRPr lang="en-US" altLang="en-US" smtClean="0"/>
          </a:p>
          <a:p>
            <a:pPr eaLnBrk="1" hangingPunct="1"/>
            <a:endParaRPr lang="en-US" altLang="en-US" smtClean="0"/>
          </a:p>
          <a:p>
            <a:pPr eaLnBrk="1" hangingPunct="1"/>
            <a:endParaRPr lang="en-US" altLang="en-US" smtClean="0"/>
          </a:p>
          <a:p>
            <a:pPr eaLnBrk="1" hangingPunct="1"/>
            <a:endParaRPr lang="en-US" altLang="en-US" smtClean="0"/>
          </a:p>
          <a:p>
            <a:pPr eaLnBrk="1" hangingPunct="1"/>
            <a:endParaRPr lang="en-US" altLang="en-US" smtClean="0"/>
          </a:p>
          <a:p>
            <a:pPr eaLnBrk="1" hangingPunct="1"/>
            <a:endParaRPr lang="en-US" altLang="en-US" smtClean="0"/>
          </a:p>
          <a:p>
            <a:pPr eaLnBrk="1" hangingPunct="1"/>
            <a:endParaRPr lang="en-US" altLang="en-US" smtClean="0"/>
          </a:p>
          <a:p>
            <a:pPr eaLnBrk="1" hangingPunct="1"/>
            <a:endParaRPr lang="en-US" altLang="en-US" smtClean="0"/>
          </a:p>
          <a:p>
            <a:pPr eaLnBrk="1" hangingPunct="1"/>
            <a:endParaRPr lang="en-US" altLang="en-US" smtClean="0"/>
          </a:p>
          <a:p>
            <a:pPr eaLnBrk="1" hangingPunct="1"/>
            <a:endParaRPr lang="en-US" altLang="en-US" smtClean="0"/>
          </a:p>
          <a:p>
            <a:pPr eaLnBrk="1" hangingPunct="1"/>
            <a:endParaRPr lang="en-US" altLang="en-US" smtClean="0"/>
          </a:p>
          <a:p>
            <a:pPr eaLnBrk="1" hangingPunct="1"/>
            <a:endParaRPr lang="en-US" altLang="en-US" smtClean="0"/>
          </a:p>
          <a:p>
            <a:pPr eaLnBrk="1" hangingPunct="1"/>
            <a:endParaRPr lang="en-US" altLang="en-US" smtClean="0"/>
          </a:p>
          <a:p>
            <a:pPr eaLnBrk="1" hangingPunct="1"/>
            <a:endParaRPr lang="en-US" altLang="en-US" smtClean="0"/>
          </a:p>
          <a:p>
            <a:pPr eaLnBrk="1" hangingPunct="1"/>
            <a:endParaRPr lang="en-US" altLang="en-US" smtClean="0"/>
          </a:p>
          <a:p>
            <a:pPr eaLnBrk="1" hangingPunct="1"/>
            <a:endParaRPr lang="en-US" altLang="en-US" smtClean="0"/>
          </a:p>
          <a:p>
            <a:pPr eaLnBrk="1" hangingPunct="1"/>
            <a:endParaRPr lang="en-US" altLang="en-US" smtClean="0"/>
          </a:p>
          <a:p>
            <a:pPr eaLnBrk="1" hangingPunct="1"/>
            <a:endParaRPr lang="en-US" altLang="en-US" smtClean="0"/>
          </a:p>
          <a:p>
            <a:pPr eaLnBrk="1" hangingPunct="1"/>
            <a:endParaRPr lang="en-US" altLang="en-US" smtClean="0"/>
          </a:p>
          <a:p>
            <a:pPr eaLnBrk="1" hangingPunct="1"/>
            <a:endParaRPr lang="en-US" altLang="en-US" smtClean="0"/>
          </a:p>
          <a:p>
            <a:pPr eaLnBrk="1" hangingPunct="1"/>
            <a:endParaRPr lang="en-US" altLang="en-US" smtClean="0"/>
          </a:p>
          <a:p>
            <a:pPr eaLnBrk="1" hangingPunct="1"/>
            <a:endParaRPr lang="en-US" altLang="en-US" smtClean="0"/>
          </a:p>
          <a:p>
            <a:pPr eaLnBrk="1" hangingPunct="1"/>
            <a:endParaRPr lang="en-US" altLang="en-US" smtClean="0"/>
          </a:p>
          <a:p>
            <a:pPr eaLnBrk="1" hangingPunct="1"/>
            <a:endParaRPr lang="en-US" altLang="en-US" smtClean="0"/>
          </a:p>
          <a:p>
            <a:pPr eaLnBrk="1" hangingPunct="1"/>
            <a:endParaRPr lang="en-US" altLang="en-US" smtClean="0"/>
          </a:p>
          <a:p>
            <a:pPr eaLnBrk="1" hangingPunct="1"/>
            <a:endParaRPr lang="en-US" altLang="en-US" smtClean="0"/>
          </a:p>
          <a:p>
            <a:pPr eaLnBrk="1" hangingPunct="1"/>
            <a:endParaRPr lang="en-US" altLang="en-US" smtClean="0"/>
          </a:p>
          <a:p>
            <a:pPr eaLnBrk="1" hangingPunct="1"/>
            <a:endParaRPr lang="en-US" altLang="en-US" smtClean="0"/>
          </a:p>
          <a:p>
            <a:pPr eaLnBrk="1" hangingPunct="1"/>
            <a:endParaRPr lang="en-US" altLang="en-US" smtClean="0"/>
          </a:p>
          <a:p>
            <a:pPr eaLnBrk="1" hangingPunct="1"/>
            <a:endParaRPr lang="en-US" altLang="en-US" smtClean="0"/>
          </a:p>
          <a:p>
            <a:pPr eaLnBrk="1" hangingPunct="1"/>
            <a:endParaRPr lang="en-US" altLang="en-US" smtClean="0"/>
          </a:p>
          <a:p>
            <a:pPr eaLnBrk="1" hangingPunct="1"/>
            <a:endParaRPr lang="en-US" altLang="en-US" smtClean="0"/>
          </a:p>
          <a:p>
            <a:pPr eaLnBrk="1" hangingPunct="1"/>
            <a:endParaRPr lang="en-US" altLang="en-US" smtClean="0"/>
          </a:p>
          <a:p>
            <a:pPr eaLnBrk="1" hangingPunct="1"/>
            <a:endParaRPr lang="en-US" altLang="en-US" smtClean="0"/>
          </a:p>
          <a:p>
            <a:pPr eaLnBrk="1" hangingPunct="1"/>
            <a:endParaRPr lang="en-US" altLang="en-US" smtClean="0"/>
          </a:p>
          <a:p>
            <a:pPr eaLnBrk="1" hangingPunct="1"/>
            <a:endParaRPr lang="en-US" altLang="en-US" smtClean="0"/>
          </a:p>
          <a:p>
            <a:pPr eaLnBrk="1" hangingPunct="1"/>
            <a:endParaRPr lang="en-US" altLang="en-US" smtClean="0"/>
          </a:p>
          <a:p>
            <a:pPr eaLnBrk="1" hangingPunct="1"/>
            <a:endParaRPr lang="en-US" altLang="en-US" smtClean="0"/>
          </a:p>
          <a:p>
            <a:pPr eaLnBrk="1" hangingPunct="1"/>
            <a:endParaRPr lang="en-US" altLang="en-US" smtClean="0"/>
          </a:p>
          <a:p>
            <a:pPr eaLnBrk="1" hangingPunct="1"/>
            <a:endParaRPr lang="en-US" altLang="en-US" smtClean="0"/>
          </a:p>
          <a:p>
            <a:pPr eaLnBrk="1" hangingPunct="1"/>
            <a:endParaRPr lang="en-US" altLang="en-US" smtClean="0"/>
          </a:p>
          <a:p>
            <a:pPr eaLnBrk="1" hangingPunct="1"/>
            <a:endParaRPr lang="en-US" altLang="en-US" smtClean="0"/>
          </a:p>
          <a:p>
            <a:pPr eaLnBrk="1" hangingPunct="1"/>
            <a:endParaRPr lang="en-US" altLang="en-US" smtClean="0"/>
          </a:p>
          <a:p>
            <a:pPr eaLnBrk="1" hangingPunct="1"/>
            <a:endParaRPr lang="en-US" altLang="en-US" smtClean="0"/>
          </a:p>
          <a:p>
            <a:pPr eaLnBrk="1" hangingPunct="1"/>
            <a:endParaRPr lang="en-US" altLang="en-US" smtClean="0"/>
          </a:p>
          <a:p>
            <a:pPr eaLnBrk="1" hangingPunct="1"/>
            <a:endParaRPr lang="en-US" altLang="en-US" smtClean="0"/>
          </a:p>
          <a:p>
            <a:pPr eaLnBrk="1" hangingPunct="1"/>
            <a:endParaRPr lang="en-US" altLang="en-US" smtClean="0"/>
          </a:p>
          <a:p>
            <a:pPr eaLnBrk="1" hangingPunct="1"/>
            <a:endParaRPr lang="en-US" altLang="en-US" smtClean="0"/>
          </a:p>
          <a:p>
            <a:pPr eaLnBrk="1" hangingPunct="1"/>
            <a:endParaRPr lang="en-US" altLang="en-US" smtClean="0"/>
          </a:p>
          <a:p>
            <a:pPr eaLnBrk="1" hangingPunct="1"/>
            <a:endParaRPr lang="en-US" altLang="en-US" smtClean="0"/>
          </a:p>
          <a:p>
            <a:pPr eaLnBrk="1" hangingPunct="1"/>
            <a:endParaRPr lang="en-US" altLang="en-US" smtClean="0"/>
          </a:p>
          <a:p>
            <a:pPr eaLnBrk="1" hangingPunct="1"/>
            <a:endParaRPr lang="en-US" altLang="en-US" smtClean="0"/>
          </a:p>
          <a:p>
            <a:pPr eaLnBrk="1" hangingPunct="1"/>
            <a:endParaRPr lang="en-US" altLang="en-US" smtClean="0"/>
          </a:p>
          <a:p>
            <a:pPr eaLnBrk="1" hangingPunct="1"/>
            <a:endParaRPr lang="en-US" altLang="en-US" smtClean="0"/>
          </a:p>
          <a:p>
            <a:pPr eaLnBrk="1" hangingPunct="1"/>
            <a:endParaRPr lang="en-US" altLang="en-US" smtClean="0"/>
          </a:p>
          <a:p>
            <a:pPr eaLnBrk="1" hangingPunct="1"/>
            <a:endParaRPr lang="en-US" altLang="en-US" smtClean="0"/>
          </a:p>
          <a:p>
            <a:pPr eaLnBrk="1" hangingPunct="1"/>
            <a:endParaRPr lang="en-US" altLang="en-US" smtClean="0"/>
          </a:p>
          <a:p>
            <a:pPr eaLnBrk="1" hangingPunct="1"/>
            <a:endParaRPr lang="en-US" altLang="en-US" smtClean="0"/>
          </a:p>
          <a:p>
            <a:pPr eaLnBrk="1" hangingPunct="1"/>
            <a:endParaRPr lang="en-US" altLang="en-US" smtClean="0"/>
          </a:p>
          <a:p>
            <a:pPr eaLnBrk="1" hangingPunct="1"/>
            <a:endParaRPr lang="en-US" altLang="en-US" smtClean="0"/>
          </a:p>
          <a:p>
            <a:pPr eaLnBrk="1" hangingPunct="1"/>
            <a:endParaRPr lang="en-US" altLang="en-US" smtClean="0"/>
          </a:p>
          <a:p>
            <a:pPr eaLnBrk="1" hangingPunct="1"/>
            <a:endParaRPr lang="en-US" altLang="en-US" smtClean="0"/>
          </a:p>
          <a:p>
            <a:pPr eaLnBrk="1" hangingPunct="1"/>
            <a:endParaRPr lang="en-US" altLang="en-US" smtClean="0"/>
          </a:p>
          <a:p>
            <a:pPr eaLnBrk="1" hangingPunct="1"/>
            <a:r>
              <a:rPr lang="en-US" altLang="en-US" smtClean="0"/>
              <a:t>2	Student Research Work</a:t>
            </a:r>
          </a:p>
          <a:p>
            <a:pPr eaLnBrk="1" hangingPunct="1"/>
            <a:r>
              <a:rPr lang="en-US" altLang="en-US" smtClean="0"/>
              <a:t>Studying the Thermal Regime below Buildings with frost protected shallow foundations.</a:t>
            </a:r>
          </a:p>
          <a:p>
            <a:pPr eaLnBrk="1" hangingPunct="1"/>
            <a:endParaRPr lang="en-US" altLang="en-US" smtClean="0"/>
          </a:p>
          <a:p>
            <a:pPr eaLnBrk="1" hangingPunct="1"/>
            <a:endParaRPr lang="en-US" altLang="en-US" smtClean="0"/>
          </a:p>
          <a:p>
            <a:pPr eaLnBrk="1" hangingPunct="1"/>
            <a:r>
              <a:rPr lang="en-US" altLang="en-US" smtClean="0"/>
              <a:t>(if y d p, y wnt b w a d.)</a:t>
            </a:r>
          </a:p>
          <a:p>
            <a:pPr eaLnBrk="1" hangingPunct="1"/>
            <a:endParaRPr lang="en-US" altLang="en-US" smtClean="0"/>
          </a:p>
          <a:p>
            <a:pPr eaLnBrk="1" hangingPunct="1"/>
            <a:endParaRPr lang="en-US" altLang="en-US" smtClean="0"/>
          </a:p>
          <a:p>
            <a:pPr eaLnBrk="1" hangingPunct="1"/>
            <a:endParaRPr lang="en-US" altLang="en-US" smtClean="0"/>
          </a:p>
          <a:p>
            <a:pPr eaLnBrk="1" hangingPunct="1"/>
            <a:endParaRPr lang="en-US" altLang="en-US" smtClean="0"/>
          </a:p>
          <a:p>
            <a:pPr eaLnBrk="1" hangingPunct="1"/>
            <a:r>
              <a:rPr lang="en-US" altLang="en-US" smtClean="0"/>
              <a:t>Frost protected shallow foundations are a way to protect building foundations from seasonal freezing action.</a:t>
            </a:r>
          </a:p>
          <a:p>
            <a:pPr eaLnBrk="1" hangingPunct="1"/>
            <a:endParaRPr lang="en-US" altLang="en-US" smtClean="0"/>
          </a:p>
          <a:p>
            <a:pPr eaLnBrk="1" hangingPunct="1"/>
            <a:r>
              <a:rPr lang="en-US" altLang="en-US" smtClean="0"/>
              <a:t>You’ll see in the following slides that what happens is that the heat from the building is confined below the building –</a:t>
            </a:r>
          </a:p>
          <a:p>
            <a:pPr eaLnBrk="1" hangingPunct="1"/>
            <a:endParaRPr lang="en-US" altLang="en-US" smtClean="0"/>
          </a:p>
          <a:p>
            <a:pPr eaLnBrk="1" hangingPunct="1"/>
            <a:r>
              <a:rPr lang="en-US" altLang="en-US" smtClean="0"/>
              <a:t>enough that the freezing isotherm does not extend below the footing.  </a:t>
            </a:r>
          </a:p>
          <a:p>
            <a:pPr eaLnBrk="1" hangingPunct="1"/>
            <a:endParaRPr lang="en-US" altLang="en-US" smtClean="0"/>
          </a:p>
          <a:p>
            <a:pPr eaLnBrk="1" hangingPunct="1"/>
            <a:r>
              <a:rPr lang="en-US" altLang="en-US" smtClean="0"/>
              <a:t>This is an alternative construction method for foundations – usually where there is no permafrost below the footing.</a:t>
            </a:r>
          </a:p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680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dirty="0" smtClean="0"/>
              <a:t>Show on Google Earth?</a:t>
            </a:r>
          </a:p>
        </p:txBody>
      </p:sp>
      <p:sp>
        <p:nvSpPr>
          <p:cNvPr id="768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1pPr>
            <a:lvl2pPr marL="750580" indent="-288684"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2pPr>
            <a:lvl3pPr marL="1154739" indent="-230948"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3pPr>
            <a:lvl4pPr marL="1616634" indent="-230948"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4pPr>
            <a:lvl5pPr marL="2078531" indent="-230948"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5pPr>
            <a:lvl6pPr marL="2540426" indent="-23094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 b="1">
                <a:solidFill>
                  <a:schemeClr val="tx1"/>
                </a:solidFill>
                <a:latin typeface="Garamond" pitchFamily="18" charset="0"/>
              </a:defRPr>
            </a:lvl6pPr>
            <a:lvl7pPr marL="3002322" indent="-23094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 b="1">
                <a:solidFill>
                  <a:schemeClr val="tx1"/>
                </a:solidFill>
                <a:latin typeface="Garamond" pitchFamily="18" charset="0"/>
              </a:defRPr>
            </a:lvl7pPr>
            <a:lvl8pPr marL="3464218" indent="-23094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 b="1">
                <a:solidFill>
                  <a:schemeClr val="tx1"/>
                </a:solidFill>
                <a:latin typeface="Garamond" pitchFamily="18" charset="0"/>
              </a:defRPr>
            </a:lvl8pPr>
            <a:lvl9pPr marL="3926113" indent="-23094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 b="1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eaLnBrk="1" hangingPunct="1"/>
            <a:fld id="{A8225184-7B55-49BD-903F-3937875E697A}" type="slidenum">
              <a:rPr lang="en-US" altLang="en-US" sz="1200" b="0">
                <a:latin typeface="Arial" charset="0"/>
              </a:rPr>
              <a:pPr eaLnBrk="1" hangingPunct="1"/>
              <a:t>10</a:t>
            </a:fld>
            <a:endParaRPr lang="en-US" altLang="en-US" sz="1200" b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680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dirty="0" smtClean="0"/>
              <a:t>Show on Google Earth?</a:t>
            </a:r>
          </a:p>
        </p:txBody>
      </p:sp>
      <p:sp>
        <p:nvSpPr>
          <p:cNvPr id="768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1pPr>
            <a:lvl2pPr marL="750580" indent="-288684"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2pPr>
            <a:lvl3pPr marL="1154739" indent="-230948"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3pPr>
            <a:lvl4pPr marL="1616634" indent="-230948"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4pPr>
            <a:lvl5pPr marL="2078531" indent="-230948"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5pPr>
            <a:lvl6pPr marL="2540426" indent="-23094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 b="1">
                <a:solidFill>
                  <a:schemeClr val="tx1"/>
                </a:solidFill>
                <a:latin typeface="Garamond" pitchFamily="18" charset="0"/>
              </a:defRPr>
            </a:lvl6pPr>
            <a:lvl7pPr marL="3002322" indent="-23094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 b="1">
                <a:solidFill>
                  <a:schemeClr val="tx1"/>
                </a:solidFill>
                <a:latin typeface="Garamond" pitchFamily="18" charset="0"/>
              </a:defRPr>
            </a:lvl7pPr>
            <a:lvl8pPr marL="3464218" indent="-23094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 b="1">
                <a:solidFill>
                  <a:schemeClr val="tx1"/>
                </a:solidFill>
                <a:latin typeface="Garamond" pitchFamily="18" charset="0"/>
              </a:defRPr>
            </a:lvl8pPr>
            <a:lvl9pPr marL="3926113" indent="-23094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 b="1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eaLnBrk="1" hangingPunct="1"/>
            <a:fld id="{A8225184-7B55-49BD-903F-3937875E697A}" type="slidenum">
              <a:rPr lang="en-US" altLang="en-US" sz="1200" b="0">
                <a:latin typeface="Arial" charset="0"/>
              </a:rPr>
              <a:pPr eaLnBrk="1" hangingPunct="1"/>
              <a:t>11</a:t>
            </a:fld>
            <a:endParaRPr lang="en-US" altLang="en-US" sz="1200" b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680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dirty="0" smtClean="0"/>
              <a:t>Show on Google Earth?</a:t>
            </a:r>
          </a:p>
        </p:txBody>
      </p:sp>
      <p:sp>
        <p:nvSpPr>
          <p:cNvPr id="768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1pPr>
            <a:lvl2pPr marL="750580" indent="-288684"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2pPr>
            <a:lvl3pPr marL="1154739" indent="-230948"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3pPr>
            <a:lvl4pPr marL="1616634" indent="-230948"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4pPr>
            <a:lvl5pPr marL="2078531" indent="-230948"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5pPr>
            <a:lvl6pPr marL="2540426" indent="-23094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 b="1">
                <a:solidFill>
                  <a:schemeClr val="tx1"/>
                </a:solidFill>
                <a:latin typeface="Garamond" pitchFamily="18" charset="0"/>
              </a:defRPr>
            </a:lvl6pPr>
            <a:lvl7pPr marL="3002322" indent="-23094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 b="1">
                <a:solidFill>
                  <a:schemeClr val="tx1"/>
                </a:solidFill>
                <a:latin typeface="Garamond" pitchFamily="18" charset="0"/>
              </a:defRPr>
            </a:lvl7pPr>
            <a:lvl8pPr marL="3464218" indent="-23094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 b="1">
                <a:solidFill>
                  <a:schemeClr val="tx1"/>
                </a:solidFill>
                <a:latin typeface="Garamond" pitchFamily="18" charset="0"/>
              </a:defRPr>
            </a:lvl8pPr>
            <a:lvl9pPr marL="3926113" indent="-23094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 b="1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eaLnBrk="1" hangingPunct="1"/>
            <a:fld id="{A8225184-7B55-49BD-903F-3937875E697A}" type="slidenum">
              <a:rPr lang="en-US" altLang="en-US" sz="1200" b="0">
                <a:latin typeface="Arial" charset="0"/>
              </a:rPr>
              <a:pPr eaLnBrk="1" hangingPunct="1"/>
              <a:t>12</a:t>
            </a:fld>
            <a:endParaRPr lang="en-US" altLang="en-US" sz="1200" b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987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dirty="0" smtClean="0"/>
              <a:t>maintenance considerations?</a:t>
            </a:r>
          </a:p>
        </p:txBody>
      </p:sp>
      <p:sp>
        <p:nvSpPr>
          <p:cNvPr id="798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1pPr>
            <a:lvl2pPr marL="750580" indent="-288684"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2pPr>
            <a:lvl3pPr marL="1154739" indent="-230948"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3pPr>
            <a:lvl4pPr marL="1616634" indent="-230948"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4pPr>
            <a:lvl5pPr marL="2078531" indent="-230948"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5pPr>
            <a:lvl6pPr marL="2540426" indent="-23094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 b="1">
                <a:solidFill>
                  <a:schemeClr val="tx1"/>
                </a:solidFill>
                <a:latin typeface="Garamond" pitchFamily="18" charset="0"/>
              </a:defRPr>
            </a:lvl6pPr>
            <a:lvl7pPr marL="3002322" indent="-23094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 b="1">
                <a:solidFill>
                  <a:schemeClr val="tx1"/>
                </a:solidFill>
                <a:latin typeface="Garamond" pitchFamily="18" charset="0"/>
              </a:defRPr>
            </a:lvl7pPr>
            <a:lvl8pPr marL="3464218" indent="-23094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 b="1">
                <a:solidFill>
                  <a:schemeClr val="tx1"/>
                </a:solidFill>
                <a:latin typeface="Garamond" pitchFamily="18" charset="0"/>
              </a:defRPr>
            </a:lvl8pPr>
            <a:lvl9pPr marL="3926113" indent="-23094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 b="1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eaLnBrk="1" hangingPunct="1"/>
            <a:fld id="{9F4C679F-8782-4423-A357-BC3A2F952669}" type="slidenum">
              <a:rPr lang="en-US" altLang="en-US" sz="1200" b="0">
                <a:latin typeface="Arial" charset="0"/>
              </a:rPr>
              <a:pPr eaLnBrk="1" hangingPunct="1"/>
              <a:t>13</a:t>
            </a:fld>
            <a:endParaRPr lang="en-US" altLang="en-US" sz="1200" b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987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dirty="0" smtClean="0"/>
              <a:t>maintenance considerations?</a:t>
            </a:r>
          </a:p>
        </p:txBody>
      </p:sp>
      <p:sp>
        <p:nvSpPr>
          <p:cNvPr id="798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1pPr>
            <a:lvl2pPr marL="750580" indent="-288684"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2pPr>
            <a:lvl3pPr marL="1154739" indent="-230948"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3pPr>
            <a:lvl4pPr marL="1616634" indent="-230948"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4pPr>
            <a:lvl5pPr marL="2078531" indent="-230948"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5pPr>
            <a:lvl6pPr marL="2540426" indent="-23094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 b="1">
                <a:solidFill>
                  <a:schemeClr val="tx1"/>
                </a:solidFill>
                <a:latin typeface="Garamond" pitchFamily="18" charset="0"/>
              </a:defRPr>
            </a:lvl6pPr>
            <a:lvl7pPr marL="3002322" indent="-23094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 b="1">
                <a:solidFill>
                  <a:schemeClr val="tx1"/>
                </a:solidFill>
                <a:latin typeface="Garamond" pitchFamily="18" charset="0"/>
              </a:defRPr>
            </a:lvl7pPr>
            <a:lvl8pPr marL="3464218" indent="-23094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 b="1">
                <a:solidFill>
                  <a:schemeClr val="tx1"/>
                </a:solidFill>
                <a:latin typeface="Garamond" pitchFamily="18" charset="0"/>
              </a:defRPr>
            </a:lvl8pPr>
            <a:lvl9pPr marL="3926113" indent="-23094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 b="1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eaLnBrk="1" hangingPunct="1"/>
            <a:fld id="{9F4C679F-8782-4423-A357-BC3A2F952669}" type="slidenum">
              <a:rPr lang="en-US" altLang="en-US" sz="1200" b="0">
                <a:latin typeface="Arial" charset="0"/>
              </a:rPr>
              <a:pPr eaLnBrk="1" hangingPunct="1"/>
              <a:t>14</a:t>
            </a:fld>
            <a:endParaRPr lang="en-US" altLang="en-US" sz="1200" b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987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dirty="0" smtClean="0"/>
              <a:t>maintenance considerations?</a:t>
            </a:r>
          </a:p>
        </p:txBody>
      </p:sp>
      <p:sp>
        <p:nvSpPr>
          <p:cNvPr id="798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1pPr>
            <a:lvl2pPr marL="750580" indent="-288684"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2pPr>
            <a:lvl3pPr marL="1154739" indent="-230948"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3pPr>
            <a:lvl4pPr marL="1616634" indent="-230948"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4pPr>
            <a:lvl5pPr marL="2078531" indent="-230948"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5pPr>
            <a:lvl6pPr marL="2540426" indent="-23094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 b="1">
                <a:solidFill>
                  <a:schemeClr val="tx1"/>
                </a:solidFill>
                <a:latin typeface="Garamond" pitchFamily="18" charset="0"/>
              </a:defRPr>
            </a:lvl6pPr>
            <a:lvl7pPr marL="3002322" indent="-23094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 b="1">
                <a:solidFill>
                  <a:schemeClr val="tx1"/>
                </a:solidFill>
                <a:latin typeface="Garamond" pitchFamily="18" charset="0"/>
              </a:defRPr>
            </a:lvl7pPr>
            <a:lvl8pPr marL="3464218" indent="-23094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 b="1">
                <a:solidFill>
                  <a:schemeClr val="tx1"/>
                </a:solidFill>
                <a:latin typeface="Garamond" pitchFamily="18" charset="0"/>
              </a:defRPr>
            </a:lvl8pPr>
            <a:lvl9pPr marL="3926113" indent="-23094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 b="1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eaLnBrk="1" hangingPunct="1"/>
            <a:fld id="{9F4C679F-8782-4423-A357-BC3A2F952669}" type="slidenum">
              <a:rPr lang="en-US" altLang="en-US" sz="1200" b="0">
                <a:latin typeface="Arial" charset="0"/>
              </a:rPr>
              <a:pPr eaLnBrk="1" hangingPunct="1"/>
              <a:t>15</a:t>
            </a:fld>
            <a:endParaRPr lang="en-US" altLang="en-US" sz="1200" b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987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dirty="0" smtClean="0"/>
              <a:t>maintenance considerations?</a:t>
            </a:r>
          </a:p>
        </p:txBody>
      </p:sp>
      <p:sp>
        <p:nvSpPr>
          <p:cNvPr id="798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1pPr>
            <a:lvl2pPr marL="750580" indent="-288684"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2pPr>
            <a:lvl3pPr marL="1154739" indent="-230948"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3pPr>
            <a:lvl4pPr marL="1616634" indent="-230948"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4pPr>
            <a:lvl5pPr marL="2078531" indent="-230948"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5pPr>
            <a:lvl6pPr marL="2540426" indent="-23094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 b="1">
                <a:solidFill>
                  <a:schemeClr val="tx1"/>
                </a:solidFill>
                <a:latin typeface="Garamond" pitchFamily="18" charset="0"/>
              </a:defRPr>
            </a:lvl6pPr>
            <a:lvl7pPr marL="3002322" indent="-23094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 b="1">
                <a:solidFill>
                  <a:schemeClr val="tx1"/>
                </a:solidFill>
                <a:latin typeface="Garamond" pitchFamily="18" charset="0"/>
              </a:defRPr>
            </a:lvl7pPr>
            <a:lvl8pPr marL="3464218" indent="-23094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 b="1">
                <a:solidFill>
                  <a:schemeClr val="tx1"/>
                </a:solidFill>
                <a:latin typeface="Garamond" pitchFamily="18" charset="0"/>
              </a:defRPr>
            </a:lvl8pPr>
            <a:lvl9pPr marL="3926113" indent="-23094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 b="1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eaLnBrk="1" hangingPunct="1"/>
            <a:fld id="{9F4C679F-8782-4423-A357-BC3A2F952669}" type="slidenum">
              <a:rPr lang="en-US" altLang="en-US" sz="1200" b="0">
                <a:latin typeface="Arial" charset="0"/>
              </a:rPr>
              <a:pPr eaLnBrk="1" hangingPunct="1"/>
              <a:t>16</a:t>
            </a:fld>
            <a:endParaRPr lang="en-US" altLang="en-US" sz="1200" b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987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dirty="0" smtClean="0"/>
              <a:t>maintenance considerations?</a:t>
            </a:r>
          </a:p>
        </p:txBody>
      </p:sp>
      <p:sp>
        <p:nvSpPr>
          <p:cNvPr id="798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1pPr>
            <a:lvl2pPr marL="750580" indent="-288684"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2pPr>
            <a:lvl3pPr marL="1154739" indent="-230948"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3pPr>
            <a:lvl4pPr marL="1616634" indent="-230948"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4pPr>
            <a:lvl5pPr marL="2078531" indent="-230948"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5pPr>
            <a:lvl6pPr marL="2540426" indent="-23094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 b="1">
                <a:solidFill>
                  <a:schemeClr val="tx1"/>
                </a:solidFill>
                <a:latin typeface="Garamond" pitchFamily="18" charset="0"/>
              </a:defRPr>
            </a:lvl6pPr>
            <a:lvl7pPr marL="3002322" indent="-23094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 b="1">
                <a:solidFill>
                  <a:schemeClr val="tx1"/>
                </a:solidFill>
                <a:latin typeface="Garamond" pitchFamily="18" charset="0"/>
              </a:defRPr>
            </a:lvl7pPr>
            <a:lvl8pPr marL="3464218" indent="-23094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 b="1">
                <a:solidFill>
                  <a:schemeClr val="tx1"/>
                </a:solidFill>
                <a:latin typeface="Garamond" pitchFamily="18" charset="0"/>
              </a:defRPr>
            </a:lvl8pPr>
            <a:lvl9pPr marL="3926113" indent="-23094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 b="1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eaLnBrk="1" hangingPunct="1"/>
            <a:fld id="{9F4C679F-8782-4423-A357-BC3A2F952669}" type="slidenum">
              <a:rPr lang="en-US" altLang="en-US" sz="1200" b="0">
                <a:latin typeface="Arial" charset="0"/>
              </a:rPr>
              <a:pPr eaLnBrk="1" hangingPunct="1"/>
              <a:t>17</a:t>
            </a:fld>
            <a:endParaRPr lang="en-US" altLang="en-US" sz="1200" b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987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dirty="0" smtClean="0"/>
              <a:t>maintenance considerations?</a:t>
            </a:r>
          </a:p>
        </p:txBody>
      </p:sp>
      <p:sp>
        <p:nvSpPr>
          <p:cNvPr id="798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1pPr>
            <a:lvl2pPr marL="750580" indent="-288684"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2pPr>
            <a:lvl3pPr marL="1154739" indent="-230948"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3pPr>
            <a:lvl4pPr marL="1616634" indent="-230948"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4pPr>
            <a:lvl5pPr marL="2078531" indent="-230948"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5pPr>
            <a:lvl6pPr marL="2540426" indent="-23094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 b="1">
                <a:solidFill>
                  <a:schemeClr val="tx1"/>
                </a:solidFill>
                <a:latin typeface="Garamond" pitchFamily="18" charset="0"/>
              </a:defRPr>
            </a:lvl6pPr>
            <a:lvl7pPr marL="3002322" indent="-23094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 b="1">
                <a:solidFill>
                  <a:schemeClr val="tx1"/>
                </a:solidFill>
                <a:latin typeface="Garamond" pitchFamily="18" charset="0"/>
              </a:defRPr>
            </a:lvl7pPr>
            <a:lvl8pPr marL="3464218" indent="-23094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 b="1">
                <a:solidFill>
                  <a:schemeClr val="tx1"/>
                </a:solidFill>
                <a:latin typeface="Garamond" pitchFamily="18" charset="0"/>
              </a:defRPr>
            </a:lvl8pPr>
            <a:lvl9pPr marL="3926113" indent="-23094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 b="1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eaLnBrk="1" hangingPunct="1"/>
            <a:fld id="{9F4C679F-8782-4423-A357-BC3A2F952669}" type="slidenum">
              <a:rPr lang="en-US" altLang="en-US" sz="1200" b="0">
                <a:latin typeface="Arial" charset="0"/>
              </a:rPr>
              <a:pPr eaLnBrk="1" hangingPunct="1"/>
              <a:t>18</a:t>
            </a:fld>
            <a:endParaRPr lang="en-US" altLang="en-US" sz="1200" b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987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dirty="0" smtClean="0"/>
              <a:t>maintenance considerations?</a:t>
            </a:r>
          </a:p>
        </p:txBody>
      </p:sp>
      <p:sp>
        <p:nvSpPr>
          <p:cNvPr id="798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1pPr>
            <a:lvl2pPr marL="750580" indent="-288684"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2pPr>
            <a:lvl3pPr marL="1154739" indent="-230948"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3pPr>
            <a:lvl4pPr marL="1616634" indent="-230948"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4pPr>
            <a:lvl5pPr marL="2078531" indent="-230948"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5pPr>
            <a:lvl6pPr marL="2540426" indent="-23094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 b="1">
                <a:solidFill>
                  <a:schemeClr val="tx1"/>
                </a:solidFill>
                <a:latin typeface="Garamond" pitchFamily="18" charset="0"/>
              </a:defRPr>
            </a:lvl6pPr>
            <a:lvl7pPr marL="3002322" indent="-23094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 b="1">
                <a:solidFill>
                  <a:schemeClr val="tx1"/>
                </a:solidFill>
                <a:latin typeface="Garamond" pitchFamily="18" charset="0"/>
              </a:defRPr>
            </a:lvl7pPr>
            <a:lvl8pPr marL="3464218" indent="-23094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 b="1">
                <a:solidFill>
                  <a:schemeClr val="tx1"/>
                </a:solidFill>
                <a:latin typeface="Garamond" pitchFamily="18" charset="0"/>
              </a:defRPr>
            </a:lvl8pPr>
            <a:lvl9pPr marL="3926113" indent="-23094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 b="1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eaLnBrk="1" hangingPunct="1"/>
            <a:fld id="{9F4C679F-8782-4423-A357-BC3A2F952669}" type="slidenum">
              <a:rPr lang="en-US" altLang="en-US" sz="1200" b="0">
                <a:latin typeface="Arial" charset="0"/>
              </a:rPr>
              <a:pPr eaLnBrk="1" hangingPunct="1"/>
              <a:t>19</a:t>
            </a:fld>
            <a:endParaRPr lang="en-US" altLang="en-US" sz="1200" b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Specifics vary,  each site</a:t>
            </a:r>
            <a:endParaRPr lang="en-US" baseline="0" dirty="0" smtClean="0"/>
          </a:p>
          <a:p>
            <a:r>
              <a:rPr lang="en-US" baseline="0" dirty="0" smtClean="0"/>
              <a:t>Why 3  Why do this at all?  Why do it this way?  Why do it now?</a:t>
            </a:r>
          </a:p>
          <a:p>
            <a:r>
              <a:rPr lang="en-US" baseline="0" dirty="0" smtClean="0"/>
              <a:t>Answer the question… So what? // why bother?</a:t>
            </a:r>
          </a:p>
          <a:p>
            <a:endParaRPr lang="en-US" baseline="0" dirty="0" smtClean="0"/>
          </a:p>
          <a:p>
            <a:r>
              <a:rPr lang="en-US" baseline="0" dirty="0" smtClean="0"/>
              <a:t>READ poem.</a:t>
            </a:r>
            <a:r>
              <a:rPr lang="en-US" dirty="0"/>
              <a:t> THE BRIDGE BUILDER</a:t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>An old man, going a lone highway,</a:t>
            </a:r>
            <a:br>
              <a:rPr lang="en-US" dirty="0"/>
            </a:br>
            <a:r>
              <a:rPr lang="en-US" dirty="0"/>
              <a:t>Came at the evening, cold and gray,</a:t>
            </a:r>
            <a:br>
              <a:rPr lang="en-US" dirty="0"/>
            </a:br>
            <a:r>
              <a:rPr lang="en-US" dirty="0"/>
              <a:t>To chasm, vast and deep and wide,</a:t>
            </a:r>
            <a:br>
              <a:rPr lang="en-US" dirty="0"/>
            </a:br>
            <a:r>
              <a:rPr lang="en-US" dirty="0"/>
              <a:t>Through which was flowing a sullen tide.</a:t>
            </a:r>
            <a:br>
              <a:rPr lang="en-US" dirty="0"/>
            </a:br>
            <a:r>
              <a:rPr lang="en-US" dirty="0"/>
              <a:t>The old man crossed in the twilight dim;</a:t>
            </a:r>
            <a:br>
              <a:rPr lang="en-US" dirty="0"/>
            </a:br>
            <a:r>
              <a:rPr lang="en-US" dirty="0"/>
              <a:t>The sullen stream had no fears for him;</a:t>
            </a:r>
            <a:br>
              <a:rPr lang="en-US" dirty="0"/>
            </a:br>
            <a:r>
              <a:rPr lang="en-US" dirty="0"/>
              <a:t>But he turned when safe on the other side</a:t>
            </a:r>
            <a:br>
              <a:rPr lang="en-US" dirty="0"/>
            </a:br>
            <a:r>
              <a:rPr lang="en-US" dirty="0"/>
              <a:t>And built a bridge to span the tide.</a:t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>"Old man," said a fellow pilgrim near,</a:t>
            </a:r>
            <a:br>
              <a:rPr lang="en-US" dirty="0"/>
            </a:br>
            <a:r>
              <a:rPr lang="en-US" dirty="0"/>
              <a:t>"You are wasting strength with building here;</a:t>
            </a:r>
            <a:br>
              <a:rPr lang="en-US" dirty="0"/>
            </a:br>
            <a:r>
              <a:rPr lang="en-US" dirty="0"/>
              <a:t>Your journey will end with the ending day;</a:t>
            </a:r>
            <a:br>
              <a:rPr lang="en-US" dirty="0"/>
            </a:br>
            <a:r>
              <a:rPr lang="en-US" dirty="0"/>
              <a:t>You never again must pass this way;</a:t>
            </a:r>
            <a:br>
              <a:rPr lang="en-US" dirty="0"/>
            </a:br>
            <a:r>
              <a:rPr lang="en-US" dirty="0"/>
              <a:t>You have crossed the chasm, deep and wide --</a:t>
            </a:r>
            <a:br>
              <a:rPr lang="en-US" dirty="0"/>
            </a:br>
            <a:r>
              <a:rPr lang="en-US" dirty="0"/>
              <a:t>Why build you the bridge at the eventide?"</a:t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>The builder lifted his old gray head:</a:t>
            </a:r>
            <a:br>
              <a:rPr lang="en-US" dirty="0"/>
            </a:br>
            <a:r>
              <a:rPr lang="en-US" dirty="0"/>
              <a:t>"Good friend, in the path I have come," he said,</a:t>
            </a:r>
            <a:br>
              <a:rPr lang="en-US" dirty="0"/>
            </a:br>
            <a:r>
              <a:rPr lang="en-US" dirty="0"/>
              <a:t>"There </a:t>
            </a:r>
            <a:r>
              <a:rPr lang="en-US" dirty="0" err="1"/>
              <a:t>followeth</a:t>
            </a:r>
            <a:r>
              <a:rPr lang="en-US" dirty="0"/>
              <a:t> after me today</a:t>
            </a:r>
            <a:br>
              <a:rPr lang="en-US" dirty="0"/>
            </a:br>
            <a:r>
              <a:rPr lang="en-US" dirty="0"/>
              <a:t>A youth whose feet must pass this way.</a:t>
            </a:r>
            <a:br>
              <a:rPr lang="en-US" dirty="0"/>
            </a:br>
            <a:r>
              <a:rPr lang="en-US" dirty="0"/>
              <a:t>This chasm that has been naught to me</a:t>
            </a:r>
            <a:br>
              <a:rPr lang="en-US" dirty="0"/>
            </a:br>
            <a:r>
              <a:rPr lang="en-US" dirty="0"/>
              <a:t>To that fair-haired youth may a pit-fall be,</a:t>
            </a:r>
            <a:br>
              <a:rPr lang="en-US" dirty="0"/>
            </a:br>
            <a:r>
              <a:rPr lang="en-US" dirty="0"/>
              <a:t>He, too, must cross in the twilight dim;</a:t>
            </a:r>
            <a:br>
              <a:rPr lang="en-US" dirty="0"/>
            </a:br>
            <a:r>
              <a:rPr lang="en-US" dirty="0"/>
              <a:t>Good friend, I am building the bridge for him."</a:t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>Will Allen </a:t>
            </a:r>
            <a:r>
              <a:rPr lang="en-US" dirty="0" err="1"/>
              <a:t>Dromgoole</a:t>
            </a:r>
            <a:endParaRPr lang="en-US" dirty="0"/>
          </a:p>
          <a:p>
            <a:r>
              <a:rPr lang="en-US" dirty="0"/>
              <a:t> </a:t>
            </a:r>
          </a:p>
          <a:p>
            <a:r>
              <a:rPr lang="en-US" u="sng" dirty="0">
                <a:hlinkClick r:id="rId3"/>
              </a:rPr>
              <a:t>http://www.massageprofessionals.com/group/positiveattitudes/forum/topics/philosophies-that-keep-you</a:t>
            </a:r>
            <a:endParaRPr lang="en-US" dirty="0"/>
          </a:p>
          <a:p>
            <a:r>
              <a:rPr lang="en-US" dirty="0"/>
              <a:t> </a:t>
            </a:r>
          </a:p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7439C3-FD03-4A89-A508-4F0B7230E69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856906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987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dirty="0" smtClean="0"/>
              <a:t>maintenance considerations?</a:t>
            </a:r>
          </a:p>
        </p:txBody>
      </p:sp>
      <p:sp>
        <p:nvSpPr>
          <p:cNvPr id="798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1pPr>
            <a:lvl2pPr marL="750580" indent="-288684"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2pPr>
            <a:lvl3pPr marL="1154739" indent="-230948"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3pPr>
            <a:lvl4pPr marL="1616634" indent="-230948"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4pPr>
            <a:lvl5pPr marL="2078531" indent="-230948"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5pPr>
            <a:lvl6pPr marL="2540426" indent="-23094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 b="1">
                <a:solidFill>
                  <a:schemeClr val="tx1"/>
                </a:solidFill>
                <a:latin typeface="Garamond" pitchFamily="18" charset="0"/>
              </a:defRPr>
            </a:lvl6pPr>
            <a:lvl7pPr marL="3002322" indent="-23094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 b="1">
                <a:solidFill>
                  <a:schemeClr val="tx1"/>
                </a:solidFill>
                <a:latin typeface="Garamond" pitchFamily="18" charset="0"/>
              </a:defRPr>
            </a:lvl7pPr>
            <a:lvl8pPr marL="3464218" indent="-23094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 b="1">
                <a:solidFill>
                  <a:schemeClr val="tx1"/>
                </a:solidFill>
                <a:latin typeface="Garamond" pitchFamily="18" charset="0"/>
              </a:defRPr>
            </a:lvl8pPr>
            <a:lvl9pPr marL="3926113" indent="-23094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 b="1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eaLnBrk="1" hangingPunct="1"/>
            <a:fld id="{9F4C679F-8782-4423-A357-BC3A2F952669}" type="slidenum">
              <a:rPr lang="en-US" altLang="en-US" sz="1200" b="0">
                <a:latin typeface="Arial" charset="0"/>
              </a:rPr>
              <a:pPr eaLnBrk="1" hangingPunct="1"/>
              <a:t>20</a:t>
            </a:fld>
            <a:endParaRPr lang="en-US" altLang="en-US" sz="1200" b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987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dirty="0" smtClean="0"/>
              <a:t>maintenance considerations?</a:t>
            </a:r>
          </a:p>
        </p:txBody>
      </p:sp>
      <p:sp>
        <p:nvSpPr>
          <p:cNvPr id="798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1pPr>
            <a:lvl2pPr marL="750580" indent="-288684"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2pPr>
            <a:lvl3pPr marL="1154739" indent="-230948"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3pPr>
            <a:lvl4pPr marL="1616634" indent="-230948"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4pPr>
            <a:lvl5pPr marL="2078531" indent="-230948"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5pPr>
            <a:lvl6pPr marL="2540426" indent="-23094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 b="1">
                <a:solidFill>
                  <a:schemeClr val="tx1"/>
                </a:solidFill>
                <a:latin typeface="Garamond" pitchFamily="18" charset="0"/>
              </a:defRPr>
            </a:lvl6pPr>
            <a:lvl7pPr marL="3002322" indent="-23094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 b="1">
                <a:solidFill>
                  <a:schemeClr val="tx1"/>
                </a:solidFill>
                <a:latin typeface="Garamond" pitchFamily="18" charset="0"/>
              </a:defRPr>
            </a:lvl7pPr>
            <a:lvl8pPr marL="3464218" indent="-23094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 b="1">
                <a:solidFill>
                  <a:schemeClr val="tx1"/>
                </a:solidFill>
                <a:latin typeface="Garamond" pitchFamily="18" charset="0"/>
              </a:defRPr>
            </a:lvl8pPr>
            <a:lvl9pPr marL="3926113" indent="-23094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 b="1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eaLnBrk="1" hangingPunct="1"/>
            <a:fld id="{9F4C679F-8782-4423-A357-BC3A2F952669}" type="slidenum">
              <a:rPr lang="en-US" altLang="en-US" sz="1200" b="0">
                <a:latin typeface="Arial" charset="0"/>
              </a:rPr>
              <a:pPr eaLnBrk="1" hangingPunct="1"/>
              <a:t>21</a:t>
            </a:fld>
            <a:endParaRPr lang="en-US" altLang="en-US" sz="1200" b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7439C3-FD03-4A89-A508-4F0B7230E69C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684329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793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679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300" b="1">
                <a:solidFill>
                  <a:schemeClr val="tx1"/>
                </a:solidFill>
                <a:latin typeface="Garamond" pitchFamily="18" charset="0"/>
              </a:defRPr>
            </a:lvl1pPr>
            <a:lvl2pPr marL="750429" indent="-288627" eaLnBrk="0" hangingPunct="0">
              <a:defRPr sz="3300" b="1">
                <a:solidFill>
                  <a:schemeClr val="tx1"/>
                </a:solidFill>
                <a:latin typeface="Garamond" pitchFamily="18" charset="0"/>
              </a:defRPr>
            </a:lvl2pPr>
            <a:lvl3pPr marL="1154505" indent="-230900" eaLnBrk="0" hangingPunct="0">
              <a:defRPr sz="3300" b="1">
                <a:solidFill>
                  <a:schemeClr val="tx1"/>
                </a:solidFill>
                <a:latin typeface="Garamond" pitchFamily="18" charset="0"/>
              </a:defRPr>
            </a:lvl3pPr>
            <a:lvl4pPr marL="1616307" indent="-230900" eaLnBrk="0" hangingPunct="0">
              <a:defRPr sz="3300" b="1">
                <a:solidFill>
                  <a:schemeClr val="tx1"/>
                </a:solidFill>
                <a:latin typeface="Garamond" pitchFamily="18" charset="0"/>
              </a:defRPr>
            </a:lvl4pPr>
            <a:lvl5pPr marL="2078109" indent="-230900" eaLnBrk="0" hangingPunct="0">
              <a:defRPr sz="3300" b="1">
                <a:solidFill>
                  <a:schemeClr val="tx1"/>
                </a:solidFill>
                <a:latin typeface="Garamond" pitchFamily="18" charset="0"/>
              </a:defRPr>
            </a:lvl5pPr>
            <a:lvl6pPr marL="2539909" indent="-2309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300" b="1">
                <a:solidFill>
                  <a:schemeClr val="tx1"/>
                </a:solidFill>
                <a:latin typeface="Garamond" pitchFamily="18" charset="0"/>
              </a:defRPr>
            </a:lvl6pPr>
            <a:lvl7pPr marL="3001712" indent="-2309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300" b="1">
                <a:solidFill>
                  <a:schemeClr val="tx1"/>
                </a:solidFill>
                <a:latin typeface="Garamond" pitchFamily="18" charset="0"/>
              </a:defRPr>
            </a:lvl7pPr>
            <a:lvl8pPr marL="3463515" indent="-2309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300" b="1">
                <a:solidFill>
                  <a:schemeClr val="tx1"/>
                </a:solidFill>
                <a:latin typeface="Garamond" pitchFamily="18" charset="0"/>
              </a:defRPr>
            </a:lvl8pPr>
            <a:lvl9pPr marL="3925317" indent="-2309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300" b="1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eaLnBrk="1" hangingPunct="1"/>
            <a:fld id="{4F269245-B350-419F-A243-4B178EFADA0E}" type="slidenum">
              <a:rPr lang="en-US" sz="1200" b="0">
                <a:latin typeface="Arial" charset="0"/>
              </a:rPr>
              <a:pPr eaLnBrk="1" hangingPunct="1"/>
              <a:t>23</a:t>
            </a:fld>
            <a:endParaRPr lang="en-US" sz="1200" b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7439C3-FD03-4A89-A508-4F0B7230E69C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684329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987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dirty="0" smtClean="0"/>
              <a:t>maintenance considerations?</a:t>
            </a:r>
          </a:p>
        </p:txBody>
      </p:sp>
      <p:sp>
        <p:nvSpPr>
          <p:cNvPr id="798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1pPr>
            <a:lvl2pPr marL="750580" indent="-288684"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2pPr>
            <a:lvl3pPr marL="1154739" indent="-230948"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3pPr>
            <a:lvl4pPr marL="1616634" indent="-230948"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4pPr>
            <a:lvl5pPr marL="2078531" indent="-230948"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5pPr>
            <a:lvl6pPr marL="2540426" indent="-23094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 b="1">
                <a:solidFill>
                  <a:schemeClr val="tx1"/>
                </a:solidFill>
                <a:latin typeface="Garamond" pitchFamily="18" charset="0"/>
              </a:defRPr>
            </a:lvl6pPr>
            <a:lvl7pPr marL="3002322" indent="-23094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 b="1">
                <a:solidFill>
                  <a:schemeClr val="tx1"/>
                </a:solidFill>
                <a:latin typeface="Garamond" pitchFamily="18" charset="0"/>
              </a:defRPr>
            </a:lvl7pPr>
            <a:lvl8pPr marL="3464218" indent="-23094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 b="1">
                <a:solidFill>
                  <a:schemeClr val="tx1"/>
                </a:solidFill>
                <a:latin typeface="Garamond" pitchFamily="18" charset="0"/>
              </a:defRPr>
            </a:lvl8pPr>
            <a:lvl9pPr marL="3926113" indent="-23094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 b="1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eaLnBrk="1" hangingPunct="1"/>
            <a:fld id="{9F4C679F-8782-4423-A357-BC3A2F952669}" type="slidenum">
              <a:rPr lang="en-US" altLang="en-US" sz="1200" b="0">
                <a:latin typeface="Arial" charset="0"/>
              </a:rPr>
              <a:pPr eaLnBrk="1" hangingPunct="1"/>
              <a:t>25</a:t>
            </a:fld>
            <a:endParaRPr lang="en-US" altLang="en-US" sz="1200" b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987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dirty="0" smtClean="0"/>
              <a:t>maintenance considerations?</a:t>
            </a:r>
          </a:p>
        </p:txBody>
      </p:sp>
      <p:sp>
        <p:nvSpPr>
          <p:cNvPr id="798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1pPr>
            <a:lvl2pPr marL="750580" indent="-288684"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2pPr>
            <a:lvl3pPr marL="1154739" indent="-230948"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3pPr>
            <a:lvl4pPr marL="1616634" indent="-230948"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4pPr>
            <a:lvl5pPr marL="2078531" indent="-230948"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5pPr>
            <a:lvl6pPr marL="2540426" indent="-23094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 b="1">
                <a:solidFill>
                  <a:schemeClr val="tx1"/>
                </a:solidFill>
                <a:latin typeface="Garamond" pitchFamily="18" charset="0"/>
              </a:defRPr>
            </a:lvl6pPr>
            <a:lvl7pPr marL="3002322" indent="-23094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 b="1">
                <a:solidFill>
                  <a:schemeClr val="tx1"/>
                </a:solidFill>
                <a:latin typeface="Garamond" pitchFamily="18" charset="0"/>
              </a:defRPr>
            </a:lvl7pPr>
            <a:lvl8pPr marL="3464218" indent="-23094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 b="1">
                <a:solidFill>
                  <a:schemeClr val="tx1"/>
                </a:solidFill>
                <a:latin typeface="Garamond" pitchFamily="18" charset="0"/>
              </a:defRPr>
            </a:lvl8pPr>
            <a:lvl9pPr marL="3926113" indent="-23094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 b="1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eaLnBrk="1" hangingPunct="1"/>
            <a:fld id="{9F4C679F-8782-4423-A357-BC3A2F952669}" type="slidenum">
              <a:rPr lang="en-US" altLang="en-US" sz="1200" b="0">
                <a:latin typeface="Arial" charset="0"/>
              </a:rPr>
              <a:pPr eaLnBrk="1" hangingPunct="1"/>
              <a:t>26</a:t>
            </a:fld>
            <a:endParaRPr lang="en-US" altLang="en-US" sz="1200" b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987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dirty="0" smtClean="0"/>
              <a:t>maintenance considerations?</a:t>
            </a:r>
          </a:p>
        </p:txBody>
      </p:sp>
      <p:sp>
        <p:nvSpPr>
          <p:cNvPr id="798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1pPr>
            <a:lvl2pPr marL="750580" indent="-288684"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2pPr>
            <a:lvl3pPr marL="1154739" indent="-230948"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3pPr>
            <a:lvl4pPr marL="1616634" indent="-230948"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4pPr>
            <a:lvl5pPr marL="2078531" indent="-230948"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5pPr>
            <a:lvl6pPr marL="2540426" indent="-23094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 b="1">
                <a:solidFill>
                  <a:schemeClr val="tx1"/>
                </a:solidFill>
                <a:latin typeface="Garamond" pitchFamily="18" charset="0"/>
              </a:defRPr>
            </a:lvl6pPr>
            <a:lvl7pPr marL="3002322" indent="-23094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 b="1">
                <a:solidFill>
                  <a:schemeClr val="tx1"/>
                </a:solidFill>
                <a:latin typeface="Garamond" pitchFamily="18" charset="0"/>
              </a:defRPr>
            </a:lvl7pPr>
            <a:lvl8pPr marL="3464218" indent="-23094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 b="1">
                <a:solidFill>
                  <a:schemeClr val="tx1"/>
                </a:solidFill>
                <a:latin typeface="Garamond" pitchFamily="18" charset="0"/>
              </a:defRPr>
            </a:lvl8pPr>
            <a:lvl9pPr marL="3926113" indent="-23094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 b="1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eaLnBrk="1" hangingPunct="1"/>
            <a:fld id="{9F4C679F-8782-4423-A357-BC3A2F952669}" type="slidenum">
              <a:rPr lang="en-US" altLang="en-US" sz="1200" b="0">
                <a:latin typeface="Arial" charset="0"/>
              </a:rPr>
              <a:pPr eaLnBrk="1" hangingPunct="1"/>
              <a:t>27</a:t>
            </a:fld>
            <a:endParaRPr lang="en-US" altLang="en-US" sz="1200" b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987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dirty="0" smtClean="0"/>
              <a:t>maintenance considerations?</a:t>
            </a:r>
          </a:p>
        </p:txBody>
      </p:sp>
      <p:sp>
        <p:nvSpPr>
          <p:cNvPr id="798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1pPr>
            <a:lvl2pPr marL="750580" indent="-288684"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2pPr>
            <a:lvl3pPr marL="1154739" indent="-230948"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3pPr>
            <a:lvl4pPr marL="1616634" indent="-230948"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4pPr>
            <a:lvl5pPr marL="2078531" indent="-230948"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5pPr>
            <a:lvl6pPr marL="2540426" indent="-23094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 b="1">
                <a:solidFill>
                  <a:schemeClr val="tx1"/>
                </a:solidFill>
                <a:latin typeface="Garamond" pitchFamily="18" charset="0"/>
              </a:defRPr>
            </a:lvl6pPr>
            <a:lvl7pPr marL="3002322" indent="-23094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 b="1">
                <a:solidFill>
                  <a:schemeClr val="tx1"/>
                </a:solidFill>
                <a:latin typeface="Garamond" pitchFamily="18" charset="0"/>
              </a:defRPr>
            </a:lvl7pPr>
            <a:lvl8pPr marL="3464218" indent="-23094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 b="1">
                <a:solidFill>
                  <a:schemeClr val="tx1"/>
                </a:solidFill>
                <a:latin typeface="Garamond" pitchFamily="18" charset="0"/>
              </a:defRPr>
            </a:lvl8pPr>
            <a:lvl9pPr marL="3926113" indent="-23094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 b="1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eaLnBrk="1" hangingPunct="1"/>
            <a:fld id="{9F4C679F-8782-4423-A357-BC3A2F952669}" type="slidenum">
              <a:rPr lang="en-US" altLang="en-US" sz="1200" b="0">
                <a:latin typeface="Arial" charset="0"/>
              </a:rPr>
              <a:pPr eaLnBrk="1" hangingPunct="1"/>
              <a:t>28</a:t>
            </a:fld>
            <a:endParaRPr lang="en-US" altLang="en-US" sz="1200" b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987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dirty="0" smtClean="0"/>
              <a:t>maintenance considerations?</a:t>
            </a:r>
          </a:p>
        </p:txBody>
      </p:sp>
      <p:sp>
        <p:nvSpPr>
          <p:cNvPr id="798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1pPr>
            <a:lvl2pPr marL="750580" indent="-288684"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2pPr>
            <a:lvl3pPr marL="1154739" indent="-230948"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3pPr>
            <a:lvl4pPr marL="1616634" indent="-230948"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4pPr>
            <a:lvl5pPr marL="2078531" indent="-230948"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5pPr>
            <a:lvl6pPr marL="2540426" indent="-23094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 b="1">
                <a:solidFill>
                  <a:schemeClr val="tx1"/>
                </a:solidFill>
                <a:latin typeface="Garamond" pitchFamily="18" charset="0"/>
              </a:defRPr>
            </a:lvl6pPr>
            <a:lvl7pPr marL="3002322" indent="-23094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 b="1">
                <a:solidFill>
                  <a:schemeClr val="tx1"/>
                </a:solidFill>
                <a:latin typeface="Garamond" pitchFamily="18" charset="0"/>
              </a:defRPr>
            </a:lvl7pPr>
            <a:lvl8pPr marL="3464218" indent="-23094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 b="1">
                <a:solidFill>
                  <a:schemeClr val="tx1"/>
                </a:solidFill>
                <a:latin typeface="Garamond" pitchFamily="18" charset="0"/>
              </a:defRPr>
            </a:lvl8pPr>
            <a:lvl9pPr marL="3926113" indent="-23094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 b="1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eaLnBrk="1" hangingPunct="1"/>
            <a:fld id="{9F4C679F-8782-4423-A357-BC3A2F952669}" type="slidenum">
              <a:rPr lang="en-US" altLang="en-US" sz="1200" b="0">
                <a:latin typeface="Arial" charset="0"/>
              </a:rPr>
              <a:pPr eaLnBrk="1" hangingPunct="1"/>
              <a:t>29</a:t>
            </a:fld>
            <a:endParaRPr lang="en-US" altLang="en-US" sz="1200" b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Specifics vary,  each site</a:t>
            </a:r>
            <a:endParaRPr lang="en-US" baseline="0" dirty="0" smtClean="0"/>
          </a:p>
          <a:p>
            <a:r>
              <a:rPr lang="en-US" baseline="0" dirty="0" smtClean="0"/>
              <a:t>Why 3  Why do this at all?  Why do it this way?  Why do it now?</a:t>
            </a:r>
          </a:p>
          <a:p>
            <a:r>
              <a:rPr lang="en-US" baseline="0" dirty="0" smtClean="0"/>
              <a:t>Answer the question… So what? // why bother?</a:t>
            </a:r>
          </a:p>
          <a:p>
            <a:endParaRPr lang="en-US" baseline="0" dirty="0" smtClean="0"/>
          </a:p>
          <a:p>
            <a:r>
              <a:rPr lang="en-US" baseline="0" dirty="0" smtClean="0"/>
              <a:t>READ poem.</a:t>
            </a:r>
            <a:r>
              <a:rPr lang="en-US" dirty="0"/>
              <a:t> THE BRIDGE BUILDER</a:t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>An old man, going a lone highway,</a:t>
            </a:r>
            <a:br>
              <a:rPr lang="en-US" dirty="0"/>
            </a:br>
            <a:r>
              <a:rPr lang="en-US" dirty="0"/>
              <a:t>Came at the evening, cold and gray,</a:t>
            </a:r>
            <a:br>
              <a:rPr lang="en-US" dirty="0"/>
            </a:br>
            <a:r>
              <a:rPr lang="en-US" dirty="0"/>
              <a:t>To chasm, vast and deep and wide,</a:t>
            </a:r>
            <a:br>
              <a:rPr lang="en-US" dirty="0"/>
            </a:br>
            <a:r>
              <a:rPr lang="en-US" dirty="0"/>
              <a:t>Through which was flowing a sullen tide.</a:t>
            </a:r>
            <a:br>
              <a:rPr lang="en-US" dirty="0"/>
            </a:br>
            <a:r>
              <a:rPr lang="en-US" dirty="0"/>
              <a:t>The old man crossed in the twilight dim;</a:t>
            </a:r>
            <a:br>
              <a:rPr lang="en-US" dirty="0"/>
            </a:br>
            <a:r>
              <a:rPr lang="en-US" dirty="0"/>
              <a:t>The sullen stream had no fears for him;</a:t>
            </a:r>
            <a:br>
              <a:rPr lang="en-US" dirty="0"/>
            </a:br>
            <a:r>
              <a:rPr lang="en-US" dirty="0"/>
              <a:t>But he turned when safe on the other side</a:t>
            </a:r>
            <a:br>
              <a:rPr lang="en-US" dirty="0"/>
            </a:br>
            <a:r>
              <a:rPr lang="en-US" dirty="0"/>
              <a:t>And built a bridge to span the tide.</a:t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>"Old man," said a fellow pilgrim near,</a:t>
            </a:r>
            <a:br>
              <a:rPr lang="en-US" dirty="0"/>
            </a:br>
            <a:r>
              <a:rPr lang="en-US" dirty="0"/>
              <a:t>"You are wasting strength with building here;</a:t>
            </a:r>
            <a:br>
              <a:rPr lang="en-US" dirty="0"/>
            </a:br>
            <a:r>
              <a:rPr lang="en-US" dirty="0"/>
              <a:t>Your journey will end with the ending day;</a:t>
            </a:r>
            <a:br>
              <a:rPr lang="en-US" dirty="0"/>
            </a:br>
            <a:r>
              <a:rPr lang="en-US" dirty="0"/>
              <a:t>You never again must pass this way;</a:t>
            </a:r>
            <a:br>
              <a:rPr lang="en-US" dirty="0"/>
            </a:br>
            <a:r>
              <a:rPr lang="en-US" dirty="0"/>
              <a:t>You have crossed the chasm, deep and wide --</a:t>
            </a:r>
            <a:br>
              <a:rPr lang="en-US" dirty="0"/>
            </a:br>
            <a:r>
              <a:rPr lang="en-US" dirty="0"/>
              <a:t>Why build you the bridge at the eventide?"</a:t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>The builder lifted his old gray head:</a:t>
            </a:r>
            <a:br>
              <a:rPr lang="en-US" dirty="0"/>
            </a:br>
            <a:r>
              <a:rPr lang="en-US" dirty="0"/>
              <a:t>"Good friend, in the path I have come," he said,</a:t>
            </a:r>
            <a:br>
              <a:rPr lang="en-US" dirty="0"/>
            </a:br>
            <a:r>
              <a:rPr lang="en-US" dirty="0"/>
              <a:t>"There </a:t>
            </a:r>
            <a:r>
              <a:rPr lang="en-US" dirty="0" err="1"/>
              <a:t>followeth</a:t>
            </a:r>
            <a:r>
              <a:rPr lang="en-US" dirty="0"/>
              <a:t> after me today</a:t>
            </a:r>
            <a:br>
              <a:rPr lang="en-US" dirty="0"/>
            </a:br>
            <a:r>
              <a:rPr lang="en-US" dirty="0"/>
              <a:t>A youth whose feet must pass this way.</a:t>
            </a:r>
            <a:br>
              <a:rPr lang="en-US" dirty="0"/>
            </a:br>
            <a:r>
              <a:rPr lang="en-US" dirty="0"/>
              <a:t>This chasm that has been naught to me</a:t>
            </a:r>
            <a:br>
              <a:rPr lang="en-US" dirty="0"/>
            </a:br>
            <a:r>
              <a:rPr lang="en-US" dirty="0"/>
              <a:t>To that fair-haired youth may a pit-fall be,</a:t>
            </a:r>
            <a:br>
              <a:rPr lang="en-US" dirty="0"/>
            </a:br>
            <a:r>
              <a:rPr lang="en-US" dirty="0"/>
              <a:t>He, too, must cross in the twilight dim;</a:t>
            </a:r>
            <a:br>
              <a:rPr lang="en-US" dirty="0"/>
            </a:br>
            <a:r>
              <a:rPr lang="en-US" dirty="0"/>
              <a:t>Good friend, I am building the bridge for him."</a:t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>Will Allen </a:t>
            </a:r>
            <a:r>
              <a:rPr lang="en-US" dirty="0" err="1"/>
              <a:t>Dromgoole</a:t>
            </a:r>
            <a:endParaRPr lang="en-US" dirty="0"/>
          </a:p>
          <a:p>
            <a:r>
              <a:rPr lang="en-US" dirty="0"/>
              <a:t> </a:t>
            </a:r>
          </a:p>
          <a:p>
            <a:r>
              <a:rPr lang="en-US" u="sng" dirty="0">
                <a:hlinkClick r:id="rId3"/>
              </a:rPr>
              <a:t>http://www.massageprofessionals.com/group/positiveattitudes/forum/topics/philosophies-that-keep-you</a:t>
            </a:r>
            <a:endParaRPr lang="en-US" dirty="0"/>
          </a:p>
          <a:p>
            <a:r>
              <a:rPr lang="en-US" dirty="0"/>
              <a:t> </a:t>
            </a:r>
          </a:p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7439C3-FD03-4A89-A508-4F0B7230E69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856906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987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dirty="0" smtClean="0"/>
              <a:t>maintenance considerations?</a:t>
            </a:r>
          </a:p>
        </p:txBody>
      </p:sp>
      <p:sp>
        <p:nvSpPr>
          <p:cNvPr id="798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1pPr>
            <a:lvl2pPr marL="750580" indent="-288684"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2pPr>
            <a:lvl3pPr marL="1154739" indent="-230948"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3pPr>
            <a:lvl4pPr marL="1616634" indent="-230948"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4pPr>
            <a:lvl5pPr marL="2078531" indent="-230948"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5pPr>
            <a:lvl6pPr marL="2540426" indent="-23094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 b="1">
                <a:solidFill>
                  <a:schemeClr val="tx1"/>
                </a:solidFill>
                <a:latin typeface="Garamond" pitchFamily="18" charset="0"/>
              </a:defRPr>
            </a:lvl6pPr>
            <a:lvl7pPr marL="3002322" indent="-23094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 b="1">
                <a:solidFill>
                  <a:schemeClr val="tx1"/>
                </a:solidFill>
                <a:latin typeface="Garamond" pitchFamily="18" charset="0"/>
              </a:defRPr>
            </a:lvl7pPr>
            <a:lvl8pPr marL="3464218" indent="-23094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 b="1">
                <a:solidFill>
                  <a:schemeClr val="tx1"/>
                </a:solidFill>
                <a:latin typeface="Garamond" pitchFamily="18" charset="0"/>
              </a:defRPr>
            </a:lvl8pPr>
            <a:lvl9pPr marL="3926113" indent="-23094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 b="1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eaLnBrk="1" hangingPunct="1"/>
            <a:fld id="{9F4C679F-8782-4423-A357-BC3A2F952669}" type="slidenum">
              <a:rPr lang="en-US" altLang="en-US" sz="1200" b="0">
                <a:latin typeface="Arial" charset="0"/>
              </a:rPr>
              <a:pPr eaLnBrk="1" hangingPunct="1"/>
              <a:t>30</a:t>
            </a:fld>
            <a:endParaRPr lang="en-US" altLang="en-US" sz="1200" b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987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dirty="0" smtClean="0"/>
              <a:t>maintenance considerations?</a:t>
            </a:r>
          </a:p>
        </p:txBody>
      </p:sp>
      <p:sp>
        <p:nvSpPr>
          <p:cNvPr id="798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1pPr>
            <a:lvl2pPr marL="750580" indent="-288684"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2pPr>
            <a:lvl3pPr marL="1154739" indent="-230948"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3pPr>
            <a:lvl4pPr marL="1616634" indent="-230948"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4pPr>
            <a:lvl5pPr marL="2078531" indent="-230948"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5pPr>
            <a:lvl6pPr marL="2540426" indent="-23094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 b="1">
                <a:solidFill>
                  <a:schemeClr val="tx1"/>
                </a:solidFill>
                <a:latin typeface="Garamond" pitchFamily="18" charset="0"/>
              </a:defRPr>
            </a:lvl6pPr>
            <a:lvl7pPr marL="3002322" indent="-23094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 b="1">
                <a:solidFill>
                  <a:schemeClr val="tx1"/>
                </a:solidFill>
                <a:latin typeface="Garamond" pitchFamily="18" charset="0"/>
              </a:defRPr>
            </a:lvl7pPr>
            <a:lvl8pPr marL="3464218" indent="-23094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 b="1">
                <a:solidFill>
                  <a:schemeClr val="tx1"/>
                </a:solidFill>
                <a:latin typeface="Garamond" pitchFamily="18" charset="0"/>
              </a:defRPr>
            </a:lvl8pPr>
            <a:lvl9pPr marL="3926113" indent="-23094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 b="1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eaLnBrk="1" hangingPunct="1"/>
            <a:fld id="{9F4C679F-8782-4423-A357-BC3A2F952669}" type="slidenum">
              <a:rPr lang="en-US" altLang="en-US" sz="1200" b="0">
                <a:latin typeface="Arial" charset="0"/>
              </a:rPr>
              <a:pPr eaLnBrk="1" hangingPunct="1"/>
              <a:t>31</a:t>
            </a:fld>
            <a:endParaRPr lang="en-US" altLang="en-US" sz="1200" b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987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dirty="0" smtClean="0"/>
              <a:t>maintenance considerations?</a:t>
            </a:r>
          </a:p>
        </p:txBody>
      </p:sp>
      <p:sp>
        <p:nvSpPr>
          <p:cNvPr id="798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1pPr>
            <a:lvl2pPr marL="750580" indent="-288684"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2pPr>
            <a:lvl3pPr marL="1154739" indent="-230948"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3pPr>
            <a:lvl4pPr marL="1616634" indent="-230948"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4pPr>
            <a:lvl5pPr marL="2078531" indent="-230948"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5pPr>
            <a:lvl6pPr marL="2540426" indent="-23094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 b="1">
                <a:solidFill>
                  <a:schemeClr val="tx1"/>
                </a:solidFill>
                <a:latin typeface="Garamond" pitchFamily="18" charset="0"/>
              </a:defRPr>
            </a:lvl6pPr>
            <a:lvl7pPr marL="3002322" indent="-23094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 b="1">
                <a:solidFill>
                  <a:schemeClr val="tx1"/>
                </a:solidFill>
                <a:latin typeface="Garamond" pitchFamily="18" charset="0"/>
              </a:defRPr>
            </a:lvl7pPr>
            <a:lvl8pPr marL="3464218" indent="-23094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 b="1">
                <a:solidFill>
                  <a:schemeClr val="tx1"/>
                </a:solidFill>
                <a:latin typeface="Garamond" pitchFamily="18" charset="0"/>
              </a:defRPr>
            </a:lvl8pPr>
            <a:lvl9pPr marL="3926113" indent="-23094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 b="1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eaLnBrk="1" hangingPunct="1"/>
            <a:fld id="{9F4C679F-8782-4423-A357-BC3A2F952669}" type="slidenum">
              <a:rPr lang="en-US" altLang="en-US" sz="1200" b="0">
                <a:latin typeface="Arial" charset="0"/>
              </a:rPr>
              <a:pPr eaLnBrk="1" hangingPunct="1"/>
              <a:t>32</a:t>
            </a:fld>
            <a:endParaRPr lang="en-US" altLang="en-US" sz="1200" b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1pPr>
            <a:lvl2pPr marL="750580" indent="-288684"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2pPr>
            <a:lvl3pPr marL="1154739" indent="-230948"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3pPr>
            <a:lvl4pPr marL="1616634" indent="-230948"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4pPr>
            <a:lvl5pPr marL="2078531" indent="-230948"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5pPr>
            <a:lvl6pPr marL="2540426" indent="-23094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 b="1">
                <a:solidFill>
                  <a:schemeClr val="tx1"/>
                </a:solidFill>
                <a:latin typeface="Garamond" pitchFamily="18" charset="0"/>
              </a:defRPr>
            </a:lvl6pPr>
            <a:lvl7pPr marL="3002322" indent="-23094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 b="1">
                <a:solidFill>
                  <a:schemeClr val="tx1"/>
                </a:solidFill>
                <a:latin typeface="Garamond" pitchFamily="18" charset="0"/>
              </a:defRPr>
            </a:lvl7pPr>
            <a:lvl8pPr marL="3464218" indent="-23094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 b="1">
                <a:solidFill>
                  <a:schemeClr val="tx1"/>
                </a:solidFill>
                <a:latin typeface="Garamond" pitchFamily="18" charset="0"/>
              </a:defRPr>
            </a:lvl8pPr>
            <a:lvl9pPr marL="3926113" indent="-23094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 b="1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eaLnBrk="1" hangingPunct="1"/>
            <a:fld id="{F9B171D2-CC82-4B4D-BD32-8A2CF21480CE}" type="slidenum">
              <a:rPr lang="en-US" altLang="en-US" sz="1200" b="0">
                <a:latin typeface="Arial" charset="0"/>
              </a:rPr>
              <a:pPr eaLnBrk="1" hangingPunct="1"/>
              <a:t>33</a:t>
            </a:fld>
            <a:endParaRPr lang="en-US" altLang="en-US" sz="1200" b="0">
              <a:latin typeface="Arial" charset="0"/>
            </a:endParaRPr>
          </a:p>
        </p:txBody>
      </p:sp>
      <p:sp>
        <p:nvSpPr>
          <p:cNvPr id="1085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85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30948" indent="-230948" eaLnBrk="1" hangingPunct="1"/>
            <a:r>
              <a:rPr lang="en-US" altLang="en-US" b="1" u="sng" smtClean="0"/>
              <a:t>74	  Thanks!</a:t>
            </a:r>
          </a:p>
          <a:p>
            <a:pPr marL="230948" indent="-230948" eaLnBrk="1" hangingPunct="1"/>
            <a:r>
              <a:rPr lang="en-US" altLang="en-US" smtClean="0"/>
              <a:t>Funding by:</a:t>
            </a:r>
          </a:p>
          <a:p>
            <a:pPr marL="230948" indent="-230948" eaLnBrk="1" hangingPunct="1"/>
            <a:r>
              <a:rPr lang="en-US" altLang="en-US" smtClean="0"/>
              <a:t>CCHRC</a:t>
            </a:r>
          </a:p>
          <a:p>
            <a:pPr marL="230948" indent="-230948" eaLnBrk="1" hangingPunct="1"/>
            <a:r>
              <a:rPr lang="en-US" altLang="en-US" smtClean="0"/>
              <a:t>EPSCoR</a:t>
            </a:r>
          </a:p>
          <a:p>
            <a:pPr marL="230948" indent="-230948" eaLnBrk="1" hangingPunct="1"/>
            <a:r>
              <a:rPr lang="en-US" altLang="en-US" smtClean="0"/>
              <a:t>PTF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not in isolation.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1B7CCDB-C7AF-45F0-97CB-476BE17FCD6A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41919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680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dirty="0" smtClean="0"/>
              <a:t>Show on Google Earth?</a:t>
            </a:r>
          </a:p>
        </p:txBody>
      </p:sp>
      <p:sp>
        <p:nvSpPr>
          <p:cNvPr id="768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1pPr>
            <a:lvl2pPr marL="750580" indent="-288684"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2pPr>
            <a:lvl3pPr marL="1154739" indent="-230948"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3pPr>
            <a:lvl4pPr marL="1616634" indent="-230948"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4pPr>
            <a:lvl5pPr marL="2078531" indent="-230948"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5pPr>
            <a:lvl6pPr marL="2540426" indent="-23094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 b="1">
                <a:solidFill>
                  <a:schemeClr val="tx1"/>
                </a:solidFill>
                <a:latin typeface="Garamond" pitchFamily="18" charset="0"/>
              </a:defRPr>
            </a:lvl6pPr>
            <a:lvl7pPr marL="3002322" indent="-23094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 b="1">
                <a:solidFill>
                  <a:schemeClr val="tx1"/>
                </a:solidFill>
                <a:latin typeface="Garamond" pitchFamily="18" charset="0"/>
              </a:defRPr>
            </a:lvl7pPr>
            <a:lvl8pPr marL="3464218" indent="-23094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 b="1">
                <a:solidFill>
                  <a:schemeClr val="tx1"/>
                </a:solidFill>
                <a:latin typeface="Garamond" pitchFamily="18" charset="0"/>
              </a:defRPr>
            </a:lvl8pPr>
            <a:lvl9pPr marL="3926113" indent="-23094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 b="1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eaLnBrk="1" hangingPunct="1"/>
            <a:fld id="{A8225184-7B55-49BD-903F-3937875E697A}" type="slidenum">
              <a:rPr lang="en-US" altLang="en-US" sz="1200" b="0">
                <a:latin typeface="Arial" charset="0"/>
              </a:rPr>
              <a:pPr eaLnBrk="1" hangingPunct="1"/>
              <a:t>5</a:t>
            </a:fld>
            <a:endParaRPr lang="en-US" altLang="en-US" sz="1200" b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680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dirty="0" smtClean="0"/>
              <a:t>Show on Google Earth?</a:t>
            </a:r>
          </a:p>
        </p:txBody>
      </p:sp>
      <p:sp>
        <p:nvSpPr>
          <p:cNvPr id="768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1pPr>
            <a:lvl2pPr marL="750580" indent="-288684"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2pPr>
            <a:lvl3pPr marL="1154739" indent="-230948"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3pPr>
            <a:lvl4pPr marL="1616634" indent="-230948"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4pPr>
            <a:lvl5pPr marL="2078531" indent="-230948"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5pPr>
            <a:lvl6pPr marL="2540426" indent="-23094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 b="1">
                <a:solidFill>
                  <a:schemeClr val="tx1"/>
                </a:solidFill>
                <a:latin typeface="Garamond" pitchFamily="18" charset="0"/>
              </a:defRPr>
            </a:lvl6pPr>
            <a:lvl7pPr marL="3002322" indent="-23094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 b="1">
                <a:solidFill>
                  <a:schemeClr val="tx1"/>
                </a:solidFill>
                <a:latin typeface="Garamond" pitchFamily="18" charset="0"/>
              </a:defRPr>
            </a:lvl7pPr>
            <a:lvl8pPr marL="3464218" indent="-23094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 b="1">
                <a:solidFill>
                  <a:schemeClr val="tx1"/>
                </a:solidFill>
                <a:latin typeface="Garamond" pitchFamily="18" charset="0"/>
              </a:defRPr>
            </a:lvl8pPr>
            <a:lvl9pPr marL="3926113" indent="-23094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 b="1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eaLnBrk="1" hangingPunct="1"/>
            <a:fld id="{A8225184-7B55-49BD-903F-3937875E697A}" type="slidenum">
              <a:rPr lang="en-US" altLang="en-US" sz="1200" b="0">
                <a:latin typeface="Arial" charset="0"/>
              </a:rPr>
              <a:pPr eaLnBrk="1" hangingPunct="1"/>
              <a:t>6</a:t>
            </a:fld>
            <a:endParaRPr lang="en-US" altLang="en-US" sz="1200" b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680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dirty="0" smtClean="0"/>
              <a:t>Show on Google Earth?</a:t>
            </a:r>
          </a:p>
        </p:txBody>
      </p:sp>
      <p:sp>
        <p:nvSpPr>
          <p:cNvPr id="768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1pPr>
            <a:lvl2pPr marL="750580" indent="-288684"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2pPr>
            <a:lvl3pPr marL="1154739" indent="-230948"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3pPr>
            <a:lvl4pPr marL="1616634" indent="-230948"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4pPr>
            <a:lvl5pPr marL="2078531" indent="-230948"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5pPr>
            <a:lvl6pPr marL="2540426" indent="-23094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 b="1">
                <a:solidFill>
                  <a:schemeClr val="tx1"/>
                </a:solidFill>
                <a:latin typeface="Garamond" pitchFamily="18" charset="0"/>
              </a:defRPr>
            </a:lvl6pPr>
            <a:lvl7pPr marL="3002322" indent="-23094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 b="1">
                <a:solidFill>
                  <a:schemeClr val="tx1"/>
                </a:solidFill>
                <a:latin typeface="Garamond" pitchFamily="18" charset="0"/>
              </a:defRPr>
            </a:lvl7pPr>
            <a:lvl8pPr marL="3464218" indent="-23094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 b="1">
                <a:solidFill>
                  <a:schemeClr val="tx1"/>
                </a:solidFill>
                <a:latin typeface="Garamond" pitchFamily="18" charset="0"/>
              </a:defRPr>
            </a:lvl8pPr>
            <a:lvl9pPr marL="3926113" indent="-23094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 b="1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eaLnBrk="1" hangingPunct="1"/>
            <a:fld id="{A8225184-7B55-49BD-903F-3937875E697A}" type="slidenum">
              <a:rPr lang="en-US" altLang="en-US" sz="1200" b="0">
                <a:latin typeface="Arial" charset="0"/>
              </a:rPr>
              <a:pPr eaLnBrk="1" hangingPunct="1"/>
              <a:t>7</a:t>
            </a:fld>
            <a:endParaRPr lang="en-US" altLang="en-US" sz="1200" b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680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dirty="0" smtClean="0"/>
              <a:t>Show on Google Earth?</a:t>
            </a:r>
          </a:p>
        </p:txBody>
      </p:sp>
      <p:sp>
        <p:nvSpPr>
          <p:cNvPr id="768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1pPr>
            <a:lvl2pPr marL="750580" indent="-288684"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2pPr>
            <a:lvl3pPr marL="1154739" indent="-230948"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3pPr>
            <a:lvl4pPr marL="1616634" indent="-230948"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4pPr>
            <a:lvl5pPr marL="2078531" indent="-230948"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5pPr>
            <a:lvl6pPr marL="2540426" indent="-23094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 b="1">
                <a:solidFill>
                  <a:schemeClr val="tx1"/>
                </a:solidFill>
                <a:latin typeface="Garamond" pitchFamily="18" charset="0"/>
              </a:defRPr>
            </a:lvl6pPr>
            <a:lvl7pPr marL="3002322" indent="-23094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 b="1">
                <a:solidFill>
                  <a:schemeClr val="tx1"/>
                </a:solidFill>
                <a:latin typeface="Garamond" pitchFamily="18" charset="0"/>
              </a:defRPr>
            </a:lvl7pPr>
            <a:lvl8pPr marL="3464218" indent="-23094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 b="1">
                <a:solidFill>
                  <a:schemeClr val="tx1"/>
                </a:solidFill>
                <a:latin typeface="Garamond" pitchFamily="18" charset="0"/>
              </a:defRPr>
            </a:lvl8pPr>
            <a:lvl9pPr marL="3926113" indent="-23094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 b="1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eaLnBrk="1" hangingPunct="1"/>
            <a:fld id="{A8225184-7B55-49BD-903F-3937875E697A}" type="slidenum">
              <a:rPr lang="en-US" altLang="en-US" sz="1200" b="0">
                <a:latin typeface="Arial" charset="0"/>
              </a:rPr>
              <a:pPr eaLnBrk="1" hangingPunct="1"/>
              <a:t>8</a:t>
            </a:fld>
            <a:endParaRPr lang="en-US" altLang="en-US" sz="1200" b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987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dirty="0" smtClean="0"/>
              <a:t>maintenance considerations?</a:t>
            </a:r>
          </a:p>
        </p:txBody>
      </p:sp>
      <p:sp>
        <p:nvSpPr>
          <p:cNvPr id="798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1pPr>
            <a:lvl2pPr marL="750580" indent="-288684"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2pPr>
            <a:lvl3pPr marL="1154739" indent="-230948"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3pPr>
            <a:lvl4pPr marL="1616634" indent="-230948"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4pPr>
            <a:lvl5pPr marL="2078531" indent="-230948"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5pPr>
            <a:lvl6pPr marL="2540426" indent="-23094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 b="1">
                <a:solidFill>
                  <a:schemeClr val="tx1"/>
                </a:solidFill>
                <a:latin typeface="Garamond" pitchFamily="18" charset="0"/>
              </a:defRPr>
            </a:lvl6pPr>
            <a:lvl7pPr marL="3002322" indent="-23094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 b="1">
                <a:solidFill>
                  <a:schemeClr val="tx1"/>
                </a:solidFill>
                <a:latin typeface="Garamond" pitchFamily="18" charset="0"/>
              </a:defRPr>
            </a:lvl7pPr>
            <a:lvl8pPr marL="3464218" indent="-23094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 b="1">
                <a:solidFill>
                  <a:schemeClr val="tx1"/>
                </a:solidFill>
                <a:latin typeface="Garamond" pitchFamily="18" charset="0"/>
              </a:defRPr>
            </a:lvl8pPr>
            <a:lvl9pPr marL="3926113" indent="-23094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 b="1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eaLnBrk="1" hangingPunct="1"/>
            <a:fld id="{9F4C679F-8782-4423-A357-BC3A2F952669}" type="slidenum">
              <a:rPr lang="en-US" altLang="en-US" sz="1200" b="0">
                <a:latin typeface="Arial" charset="0"/>
              </a:rPr>
              <a:pPr eaLnBrk="1" hangingPunct="1"/>
              <a:t>9</a:t>
            </a:fld>
            <a:endParaRPr lang="en-US" altLang="en-US" sz="1200" b="0">
              <a:latin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5" name="Group 3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8" name="Freeform 4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9" name="Freeform 5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0" name="Freeform 6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1" name="Freeform 7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/>
                <a:ahLst/>
                <a:cxnLst>
                  <a:cxn ang="0">
                    <a:pos x="1433" y="474"/>
                  </a:cxn>
                  <a:cxn ang="0">
                    <a:pos x="1460" y="528"/>
                  </a:cxn>
                  <a:cxn ang="0">
                    <a:pos x="1541" y="593"/>
                  </a:cxn>
                  <a:cxn ang="0">
                    <a:pos x="1715" y="670"/>
                  </a:cxn>
                  <a:cxn ang="0">
                    <a:pos x="1927" y="735"/>
                  </a:cxn>
                  <a:cxn ang="0">
                    <a:pos x="2155" y="789"/>
                  </a:cxn>
                  <a:cxn ang="0">
                    <a:pos x="2372" y="849"/>
                  </a:cxn>
                  <a:cxn ang="0">
                    <a:pos x="2551" y="920"/>
                  </a:cxn>
                  <a:cxn ang="0">
                    <a:pos x="2638" y="980"/>
                  </a:cxn>
                  <a:cxn ang="0">
                    <a:pos x="2676" y="1029"/>
                  </a:cxn>
                  <a:cxn ang="0">
                    <a:pos x="2681" y="1083"/>
                  </a:cxn>
                  <a:cxn ang="0">
                    <a:pos x="2665" y="1127"/>
                  </a:cxn>
                  <a:cxn ang="0">
                    <a:pos x="2616" y="1170"/>
                  </a:cxn>
                  <a:cxn ang="0">
                    <a:pos x="2545" y="1208"/>
                  </a:cxn>
                  <a:cxn ang="0">
                    <a:pos x="2448" y="1241"/>
                  </a:cxn>
                  <a:cxn ang="0">
                    <a:pos x="2328" y="1274"/>
                  </a:cxn>
                  <a:cxn ang="0">
                    <a:pos x="2106" y="1328"/>
                  </a:cxn>
                  <a:cxn ang="0">
                    <a:pos x="1742" y="1421"/>
                  </a:cxn>
                  <a:cxn ang="0">
                    <a:pos x="1308" y="1540"/>
                  </a:cxn>
                  <a:cxn ang="0">
                    <a:pos x="820" y="1709"/>
                  </a:cxn>
                  <a:cxn ang="0">
                    <a:pos x="282" y="1943"/>
                  </a:cxn>
                  <a:cxn ang="0">
                    <a:pos x="152" y="2085"/>
                  </a:cxn>
                  <a:cxn ang="0">
                    <a:pos x="386" y="1992"/>
                  </a:cxn>
                  <a:cxn ang="0">
                    <a:pos x="700" y="1834"/>
                  </a:cxn>
                  <a:cxn ang="0">
                    <a:pos x="1064" y="1693"/>
                  </a:cxn>
                  <a:cxn ang="0">
                    <a:pos x="1661" y="1497"/>
                  </a:cxn>
                  <a:cxn ang="0">
                    <a:pos x="1845" y="1442"/>
                  </a:cxn>
                  <a:cxn ang="0">
                    <a:pos x="2252" y="1339"/>
                  </a:cxn>
                  <a:cxn ang="0">
                    <a:pos x="2551" y="1263"/>
                  </a:cxn>
                  <a:cxn ang="0">
                    <a:pos x="2730" y="1214"/>
                  </a:cxn>
                  <a:cxn ang="0">
                    <a:pos x="2876" y="1170"/>
                  </a:cxn>
                  <a:cxn ang="0">
                    <a:pos x="2974" y="1132"/>
                  </a:cxn>
                  <a:cxn ang="0">
                    <a:pos x="3007" y="871"/>
                  </a:cxn>
                  <a:cxn ang="0">
                    <a:pos x="2860" y="844"/>
                  </a:cxn>
                  <a:cxn ang="0">
                    <a:pos x="2670" y="806"/>
                  </a:cxn>
                  <a:cxn ang="0">
                    <a:pos x="2458" y="757"/>
                  </a:cxn>
                  <a:cxn ang="0">
                    <a:pos x="2138" y="670"/>
                  </a:cxn>
                  <a:cxn ang="0">
                    <a:pos x="1959" y="604"/>
                  </a:cxn>
                  <a:cxn ang="0">
                    <a:pos x="1824" y="534"/>
                  </a:cxn>
                  <a:cxn ang="0">
                    <a:pos x="1769" y="474"/>
                  </a:cxn>
                  <a:cxn ang="0">
                    <a:pos x="1753" y="436"/>
                  </a:cxn>
                  <a:cxn ang="0">
                    <a:pos x="1780" y="381"/>
                  </a:cxn>
                  <a:cxn ang="0">
                    <a:pos x="1862" y="316"/>
                  </a:cxn>
                  <a:cxn ang="0">
                    <a:pos x="1986" y="267"/>
                  </a:cxn>
                  <a:cxn ang="0">
                    <a:pos x="2149" y="229"/>
                  </a:cxn>
                  <a:cxn ang="0">
                    <a:pos x="2431" y="180"/>
                  </a:cxn>
                  <a:cxn ang="0">
                    <a:pos x="2827" y="125"/>
                  </a:cxn>
                  <a:cxn ang="0">
                    <a:pos x="3007" y="87"/>
                  </a:cxn>
                  <a:cxn ang="0">
                    <a:pos x="2909" y="22"/>
                  </a:cxn>
                  <a:cxn ang="0">
                    <a:pos x="2676" y="66"/>
                  </a:cxn>
                  <a:cxn ang="0">
                    <a:pos x="2285" y="120"/>
                  </a:cxn>
                  <a:cxn ang="0">
                    <a:pos x="2030" y="158"/>
                  </a:cxn>
                  <a:cxn ang="0">
                    <a:pos x="1791" y="202"/>
                  </a:cxn>
                  <a:cxn ang="0">
                    <a:pos x="1601" y="261"/>
                  </a:cxn>
                  <a:cxn ang="0">
                    <a:pos x="1471" y="338"/>
                  </a:cxn>
                  <a:cxn ang="0">
                    <a:pos x="1438" y="387"/>
                  </a:cxn>
                  <a:cxn ang="0">
                    <a:pos x="1427" y="441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2" name="Freeform 8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sp>
          <p:nvSpPr>
            <p:cNvPr id="6" name="Freeform 9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7" name="Freeform 10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906"/>
                </a:cxn>
                <a:cxn ang="0">
                  <a:pos x="5740" y="1906"/>
                </a:cxn>
                <a:cxn ang="0">
                  <a:pos x="574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48139" name="Rectangle 11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736726"/>
            <a:ext cx="7772400" cy="1920875"/>
          </a:xfrm>
        </p:spPr>
        <p:txBody>
          <a:bodyPr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8140" name="Rectangle 1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dt" sz="quarter" idx="10"/>
          </p:nvPr>
        </p:nvSpPr>
        <p:spPr>
          <a:xfrm>
            <a:off x="457200" y="624840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5157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5475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03F9EB-EFB3-4D54-90BE-CA686ED6C0E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01971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17A6D0-8987-438F-ABFF-B66E541B890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4176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AA9009-D730-4BA7-8F0E-A20EC980CC5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54045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1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9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3280EE-F7FE-49D4-8ECB-2A0BCEF0876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8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1983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59A72E-7417-461E-BDEB-F5ADA04C66D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408029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DADDE9-78FA-4E3C-943E-14A6B2F2638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04673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BEE93C-1EDA-4514-8E3E-A36B2810C38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60030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B5E9F6-843D-4AEF-A2DA-F8BBC78B565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26983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19B600-68C2-4DD8-985D-84987B50630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01836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F8DDCF-3C97-4191-BD30-5F69007535A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4342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66FA6B-6DFC-4506-AAD6-48F27B26B40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56442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E885B9-53D1-4E9D-A691-A2FC0498BBF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47937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C53807-B3DC-4AEF-A735-922F6556135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76653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650632-CE49-46D5-8777-ED9FE3E9E24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85830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5157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ClrTx/>
              <a:buSzTx/>
              <a:buFontTx/>
              <a:buNone/>
              <a:defRPr sz="1200" b="0">
                <a:effectLst/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7107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ClrTx/>
              <a:buSzTx/>
              <a:buFontTx/>
              <a:buNone/>
              <a:defRPr sz="1200" b="0">
                <a:effectLst/>
                <a:latin typeface="Arial" charset="0"/>
              </a:defRPr>
            </a:lvl1pPr>
          </a:lstStyle>
          <a:p>
            <a:pPr>
              <a:defRPr/>
            </a:pPr>
            <a:fld id="{ABE7DCE3-333F-4AE6-A333-1168A36661C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grpSp>
        <p:nvGrpSpPr>
          <p:cNvPr id="1028" name="Group 4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1032" name="Group 5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47110" name="Freeform 6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47111" name="Freeform 7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47112" name="Freeform 8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47113" name="Freeform 9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/>
                <a:ahLst/>
                <a:cxnLst>
                  <a:cxn ang="0">
                    <a:pos x="1433" y="474"/>
                  </a:cxn>
                  <a:cxn ang="0">
                    <a:pos x="1460" y="528"/>
                  </a:cxn>
                  <a:cxn ang="0">
                    <a:pos x="1541" y="593"/>
                  </a:cxn>
                  <a:cxn ang="0">
                    <a:pos x="1715" y="670"/>
                  </a:cxn>
                  <a:cxn ang="0">
                    <a:pos x="1927" y="735"/>
                  </a:cxn>
                  <a:cxn ang="0">
                    <a:pos x="2155" y="789"/>
                  </a:cxn>
                  <a:cxn ang="0">
                    <a:pos x="2372" y="849"/>
                  </a:cxn>
                  <a:cxn ang="0">
                    <a:pos x="2551" y="920"/>
                  </a:cxn>
                  <a:cxn ang="0">
                    <a:pos x="2638" y="980"/>
                  </a:cxn>
                  <a:cxn ang="0">
                    <a:pos x="2676" y="1029"/>
                  </a:cxn>
                  <a:cxn ang="0">
                    <a:pos x="2681" y="1083"/>
                  </a:cxn>
                  <a:cxn ang="0">
                    <a:pos x="2665" y="1127"/>
                  </a:cxn>
                  <a:cxn ang="0">
                    <a:pos x="2616" y="1170"/>
                  </a:cxn>
                  <a:cxn ang="0">
                    <a:pos x="2545" y="1208"/>
                  </a:cxn>
                  <a:cxn ang="0">
                    <a:pos x="2448" y="1241"/>
                  </a:cxn>
                  <a:cxn ang="0">
                    <a:pos x="2328" y="1274"/>
                  </a:cxn>
                  <a:cxn ang="0">
                    <a:pos x="2106" y="1328"/>
                  </a:cxn>
                  <a:cxn ang="0">
                    <a:pos x="1742" y="1421"/>
                  </a:cxn>
                  <a:cxn ang="0">
                    <a:pos x="1308" y="1540"/>
                  </a:cxn>
                  <a:cxn ang="0">
                    <a:pos x="820" y="1709"/>
                  </a:cxn>
                  <a:cxn ang="0">
                    <a:pos x="282" y="1943"/>
                  </a:cxn>
                  <a:cxn ang="0">
                    <a:pos x="152" y="2085"/>
                  </a:cxn>
                  <a:cxn ang="0">
                    <a:pos x="386" y="1992"/>
                  </a:cxn>
                  <a:cxn ang="0">
                    <a:pos x="700" y="1834"/>
                  </a:cxn>
                  <a:cxn ang="0">
                    <a:pos x="1064" y="1693"/>
                  </a:cxn>
                  <a:cxn ang="0">
                    <a:pos x="1661" y="1497"/>
                  </a:cxn>
                  <a:cxn ang="0">
                    <a:pos x="1845" y="1442"/>
                  </a:cxn>
                  <a:cxn ang="0">
                    <a:pos x="2252" y="1339"/>
                  </a:cxn>
                  <a:cxn ang="0">
                    <a:pos x="2551" y="1263"/>
                  </a:cxn>
                  <a:cxn ang="0">
                    <a:pos x="2730" y="1214"/>
                  </a:cxn>
                  <a:cxn ang="0">
                    <a:pos x="2876" y="1170"/>
                  </a:cxn>
                  <a:cxn ang="0">
                    <a:pos x="2974" y="1132"/>
                  </a:cxn>
                  <a:cxn ang="0">
                    <a:pos x="3007" y="871"/>
                  </a:cxn>
                  <a:cxn ang="0">
                    <a:pos x="2860" y="844"/>
                  </a:cxn>
                  <a:cxn ang="0">
                    <a:pos x="2670" y="806"/>
                  </a:cxn>
                  <a:cxn ang="0">
                    <a:pos x="2458" y="757"/>
                  </a:cxn>
                  <a:cxn ang="0">
                    <a:pos x="2138" y="670"/>
                  </a:cxn>
                  <a:cxn ang="0">
                    <a:pos x="1959" y="604"/>
                  </a:cxn>
                  <a:cxn ang="0">
                    <a:pos x="1824" y="534"/>
                  </a:cxn>
                  <a:cxn ang="0">
                    <a:pos x="1769" y="474"/>
                  </a:cxn>
                  <a:cxn ang="0">
                    <a:pos x="1753" y="436"/>
                  </a:cxn>
                  <a:cxn ang="0">
                    <a:pos x="1780" y="381"/>
                  </a:cxn>
                  <a:cxn ang="0">
                    <a:pos x="1862" y="316"/>
                  </a:cxn>
                  <a:cxn ang="0">
                    <a:pos x="1986" y="267"/>
                  </a:cxn>
                  <a:cxn ang="0">
                    <a:pos x="2149" y="229"/>
                  </a:cxn>
                  <a:cxn ang="0">
                    <a:pos x="2431" y="180"/>
                  </a:cxn>
                  <a:cxn ang="0">
                    <a:pos x="2827" y="125"/>
                  </a:cxn>
                  <a:cxn ang="0">
                    <a:pos x="3007" y="87"/>
                  </a:cxn>
                  <a:cxn ang="0">
                    <a:pos x="2909" y="22"/>
                  </a:cxn>
                  <a:cxn ang="0">
                    <a:pos x="2676" y="66"/>
                  </a:cxn>
                  <a:cxn ang="0">
                    <a:pos x="2285" y="120"/>
                  </a:cxn>
                  <a:cxn ang="0">
                    <a:pos x="2030" y="158"/>
                  </a:cxn>
                  <a:cxn ang="0">
                    <a:pos x="1791" y="202"/>
                  </a:cxn>
                  <a:cxn ang="0">
                    <a:pos x="1601" y="261"/>
                  </a:cxn>
                  <a:cxn ang="0">
                    <a:pos x="1471" y="338"/>
                  </a:cxn>
                  <a:cxn ang="0">
                    <a:pos x="1438" y="387"/>
                  </a:cxn>
                  <a:cxn ang="0">
                    <a:pos x="1427" y="441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47114" name="Freeform 10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sp>
          <p:nvSpPr>
            <p:cNvPr id="47115" name="Freeform 11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47116" name="Freeform 12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906"/>
                </a:cxn>
                <a:cxn ang="0">
                  <a:pos x="5740" y="1906"/>
                </a:cxn>
                <a:cxn ang="0">
                  <a:pos x="574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47117" name="Rectangle 13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47118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buClrTx/>
              <a:buSzTx/>
              <a:buFontTx/>
              <a:buNone/>
              <a:defRPr sz="1200" b="0">
                <a:effectLst/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7119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905" r:id="rId1"/>
    <p:sldLayoutId id="2147483892" r:id="rId2"/>
    <p:sldLayoutId id="2147483893" r:id="rId3"/>
    <p:sldLayoutId id="2147483894" r:id="rId4"/>
    <p:sldLayoutId id="2147483895" r:id="rId5"/>
    <p:sldLayoutId id="2147483896" r:id="rId6"/>
    <p:sldLayoutId id="2147483897" r:id="rId7"/>
    <p:sldLayoutId id="2147483898" r:id="rId8"/>
    <p:sldLayoutId id="2147483899" r:id="rId9"/>
    <p:sldLayoutId id="2147483900" r:id="rId10"/>
    <p:sldLayoutId id="2147483901" r:id="rId11"/>
    <p:sldLayoutId id="2147483902" r:id="rId12"/>
    <p:sldLayoutId id="2147483903" r:id="rId13"/>
    <p:sldLayoutId id="2147483904" r:id="rId14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pvpengineer@ak.net" TargetMode="External"/><Relationship Id="rId7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eg"/><Relationship Id="rId5" Type="http://schemas.openxmlformats.org/officeDocument/2006/relationships/image" Target="../media/image2.jpe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gif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tiff"/><Relationship Id="rId4" Type="http://schemas.openxmlformats.org/officeDocument/2006/relationships/image" Target="../media/image3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7" Type="http://schemas.openxmlformats.org/officeDocument/2006/relationships/image" Target="../media/image4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59.png"/><Relationship Id="rId4" Type="http://schemas.openxmlformats.org/officeDocument/2006/relationships/image" Target="../media/image6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cid:image002.jpg@01D2279A.7379E1A0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javascript:void(0)" TargetMode="Externa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2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5.gif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5.gif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152400" y="152400"/>
            <a:ext cx="8915400" cy="1828800"/>
          </a:xfrm>
        </p:spPr>
        <p:txBody>
          <a:bodyPr/>
          <a:lstStyle/>
          <a:p>
            <a:pPr eaLnBrk="1" hangingPunct="1">
              <a:defRPr/>
            </a:pPr>
            <a:r>
              <a:rPr lang="en-US" sz="4800" dirty="0" smtClean="0">
                <a:solidFill>
                  <a:schemeClr val="hlink"/>
                </a:solidFill>
              </a:rPr>
              <a:t>Examples of Sustainable Remote </a:t>
            </a:r>
            <a:br>
              <a:rPr lang="en-US" sz="4800" dirty="0" smtClean="0">
                <a:solidFill>
                  <a:schemeClr val="hlink"/>
                </a:solidFill>
              </a:rPr>
            </a:br>
            <a:r>
              <a:rPr lang="en-US" sz="4400" dirty="0" smtClean="0">
                <a:solidFill>
                  <a:schemeClr val="hlink"/>
                </a:solidFill>
              </a:rPr>
              <a:t>Construction “Outside the Box”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526016" y="1905000"/>
            <a:ext cx="8077200" cy="685800"/>
          </a:xfrm>
        </p:spPr>
        <p:txBody>
          <a:bodyPr/>
          <a:lstStyle/>
          <a:p>
            <a:pPr eaLnBrk="1" hangingPunct="1">
              <a:defRPr/>
            </a:pPr>
            <a:r>
              <a:rPr lang="en-US" b="1" i="1" dirty="0" smtClean="0">
                <a:solidFill>
                  <a:schemeClr val="folHlink"/>
                </a:solidFill>
              </a:rPr>
              <a:t>Unique Circumstances: Unique Creativity</a:t>
            </a:r>
          </a:p>
        </p:txBody>
      </p:sp>
      <p:sp>
        <p:nvSpPr>
          <p:cNvPr id="3076" name="Rectangle 15"/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 b="1"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 b="1"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 b="1"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 b="1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eaLnBrk="1" hangingPunct="1"/>
            <a:fld id="{328A4CBF-2BD6-49D2-A93C-0FB6180E31E9}" type="slidenum">
              <a:rPr lang="en-US" altLang="en-US" sz="1200" b="0" smtClean="0">
                <a:latin typeface="Arial" charset="0"/>
              </a:rPr>
              <a:pPr eaLnBrk="1" hangingPunct="1"/>
              <a:t>1</a:t>
            </a:fld>
            <a:endParaRPr lang="en-US" altLang="en-US" sz="1200" b="0" smtClean="0">
              <a:latin typeface="Arial" charset="0"/>
            </a:endParaRPr>
          </a:p>
        </p:txBody>
      </p:sp>
      <p:sp>
        <p:nvSpPr>
          <p:cNvPr id="3077" name="Text Box 4"/>
          <p:cNvSpPr txBox="1">
            <a:spLocks noChangeArrowheads="1"/>
          </p:cNvSpPr>
          <p:nvPr/>
        </p:nvSpPr>
        <p:spPr bwMode="auto">
          <a:xfrm>
            <a:off x="645698" y="4595214"/>
            <a:ext cx="3657600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 b="1"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 b="1"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 b="1"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 b="1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400" b="0" dirty="0" smtClean="0">
                <a:solidFill>
                  <a:schemeClr val="folHlink"/>
                </a:solidFill>
              </a:rPr>
              <a:t>Dr. Paul </a:t>
            </a:r>
            <a:r>
              <a:rPr lang="en-US" altLang="en-US" sz="2400" b="0" dirty="0">
                <a:solidFill>
                  <a:schemeClr val="folHlink"/>
                </a:solidFill>
              </a:rPr>
              <a:t>V. Perreault, </a:t>
            </a:r>
            <a:r>
              <a:rPr lang="en-US" altLang="en-US" sz="2400" b="0" dirty="0" smtClean="0">
                <a:solidFill>
                  <a:schemeClr val="folHlink"/>
                </a:solidFill>
              </a:rPr>
              <a:t>P.E.</a:t>
            </a:r>
            <a:br>
              <a:rPr lang="en-US" altLang="en-US" sz="2400" b="0" dirty="0" smtClean="0">
                <a:solidFill>
                  <a:schemeClr val="folHlink"/>
                </a:solidFill>
              </a:rPr>
            </a:br>
            <a:r>
              <a:rPr lang="en-US" altLang="en-US" sz="2400" b="0" dirty="0" smtClean="0">
                <a:solidFill>
                  <a:schemeClr val="folHlink"/>
                </a:solidFill>
                <a:hlinkClick r:id="rId3"/>
              </a:rPr>
              <a:t>pvpengineer@ak.net</a:t>
            </a:r>
            <a:endParaRPr lang="en-US" altLang="en-US" sz="2400" b="0" dirty="0" smtClean="0">
              <a:solidFill>
                <a:schemeClr val="folHlink"/>
              </a:solidFill>
            </a:endParaRPr>
          </a:p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400" b="0" dirty="0" smtClean="0">
                <a:solidFill>
                  <a:schemeClr val="folHlink"/>
                </a:solidFill>
              </a:rPr>
              <a:t>Moolin Seminar</a:t>
            </a:r>
            <a:br>
              <a:rPr lang="en-US" altLang="en-US" sz="2400" b="0" dirty="0" smtClean="0">
                <a:solidFill>
                  <a:schemeClr val="folHlink"/>
                </a:solidFill>
              </a:rPr>
            </a:br>
            <a:r>
              <a:rPr lang="en-US" altLang="en-US" sz="2400" b="0" dirty="0" smtClean="0">
                <a:solidFill>
                  <a:schemeClr val="folHlink"/>
                </a:solidFill>
              </a:rPr>
              <a:t>October 2016</a:t>
            </a:r>
            <a:endParaRPr lang="en-US" altLang="en-US" sz="2400" b="0" dirty="0">
              <a:solidFill>
                <a:schemeClr val="folHlink"/>
              </a:solidFill>
            </a:endParaRPr>
          </a:p>
        </p:txBody>
      </p:sp>
      <p:pic>
        <p:nvPicPr>
          <p:cNvPr id="8" name="Picture 6" descr="C:\Documents and Settings\Paul Perreault\My Documents\My Pictures\pvp-crop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1200" y="4800600"/>
            <a:ext cx="1709738" cy="1649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" name="Picture 2" descr="C:\Users\PaulP\Documents\04p Presentations\161031-Moolin-Sustainability\!PPT\30205931-9-Photo-1st-choice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0" t="2986" r="8000" b="33075"/>
          <a:stretch/>
        </p:blipFill>
        <p:spPr bwMode="auto">
          <a:xfrm>
            <a:off x="650411" y="2819400"/>
            <a:ext cx="1668506" cy="1693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0" descr="pvpflightphoto-cropped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1200" y="2362200"/>
            <a:ext cx="1447800" cy="1741238"/>
          </a:xfrm>
          <a:prstGeom prst="rect">
            <a:avLst/>
          </a:prstGeom>
          <a:noFill/>
          <a:ln w="25400">
            <a:solidFill>
              <a:srgbClr val="0000FF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PaulP\Documents\07a VILLAGES\Newtok\Newtock2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28" t="17591" r="21847" b="17073"/>
          <a:stretch/>
        </p:blipFill>
        <p:spPr bwMode="auto">
          <a:xfrm>
            <a:off x="4724400" y="2819400"/>
            <a:ext cx="3870960" cy="2960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6"/>
          <p:cNvSpPr txBox="1">
            <a:spLocks noChangeArrowheads="1"/>
          </p:cNvSpPr>
          <p:nvPr/>
        </p:nvSpPr>
        <p:spPr bwMode="auto">
          <a:xfrm>
            <a:off x="7298075" y="5814475"/>
            <a:ext cx="12954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 b="1"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 b="1"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 b="1"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 b="1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eaLnBrk="1" hangingPunct="1">
              <a:buFont typeface="Wingdings" pitchFamily="2" charset="2"/>
              <a:buNone/>
            </a:pPr>
            <a:r>
              <a:rPr lang="en-US" altLang="en-US" sz="2400" dirty="0" smtClean="0"/>
              <a:t>Newtok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 b="1"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 b="1"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 b="1"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 b="1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eaLnBrk="1" hangingPunct="1"/>
            <a:fld id="{EF3FFA22-02E7-4D0C-BC48-DD8C595B9712}" type="slidenum">
              <a:rPr lang="en-US" altLang="en-US" sz="1200" b="0" smtClean="0">
                <a:latin typeface="Arial" charset="0"/>
              </a:rPr>
              <a:pPr eaLnBrk="1" hangingPunct="1"/>
              <a:t>10</a:t>
            </a:fld>
            <a:endParaRPr lang="en-US" altLang="en-US" sz="1200" b="0" smtClean="0">
              <a:latin typeface="Arial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533400" y="76200"/>
            <a:ext cx="8229600" cy="10118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9pPr>
          </a:lstStyle>
          <a:p>
            <a:pPr>
              <a:buClrTx/>
              <a:buSzTx/>
              <a:buFontTx/>
              <a:buNone/>
            </a:pPr>
            <a:r>
              <a:rPr lang="en-US" sz="3600" kern="0" dirty="0" smtClean="0">
                <a:solidFill>
                  <a:srgbClr val="FFCC00"/>
                </a:solidFill>
              </a:rPr>
              <a:t>Sustainability is Overarching</a:t>
            </a:r>
            <a:br>
              <a:rPr lang="en-US" sz="3600" kern="0" dirty="0" smtClean="0">
                <a:solidFill>
                  <a:srgbClr val="FFCC00"/>
                </a:solidFill>
              </a:rPr>
            </a:br>
            <a:r>
              <a:rPr lang="en-US" sz="2800" kern="0" dirty="0" smtClean="0">
                <a:solidFill>
                  <a:srgbClr val="FFCC00"/>
                </a:solidFill>
              </a:rPr>
              <a:t>Project Support / Project Itself / O&amp;M, End of Life</a:t>
            </a:r>
            <a:endParaRPr lang="en-US" sz="2800" kern="0" dirty="0">
              <a:solidFill>
                <a:srgbClr val="FFCC00"/>
              </a:solidFill>
            </a:endParaRPr>
          </a:p>
        </p:txBody>
      </p:sp>
      <p:sp>
        <p:nvSpPr>
          <p:cNvPr id="8" name="TextBox 6"/>
          <p:cNvSpPr txBox="1">
            <a:spLocks noChangeArrowheads="1"/>
          </p:cNvSpPr>
          <p:nvPr/>
        </p:nvSpPr>
        <p:spPr bwMode="auto">
          <a:xfrm>
            <a:off x="542925" y="1096160"/>
            <a:ext cx="824785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 b="1"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 b="1"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 b="1"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 b="1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algn="ctr" eaLnBrk="1" hangingPunct="1">
              <a:buFont typeface="Wingdings" pitchFamily="2" charset="2"/>
              <a:buNone/>
            </a:pPr>
            <a:r>
              <a:rPr lang="en-US" altLang="en-US" dirty="0" smtClean="0"/>
              <a:t>By Design: STEBBINS, St. MICHAEL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0210800" y="245547"/>
            <a:ext cx="8229600" cy="1143000"/>
          </a:xfrm>
        </p:spPr>
        <p:txBody>
          <a:bodyPr/>
          <a:lstStyle/>
          <a:p>
            <a:endParaRPr lang="en-US"/>
          </a:p>
        </p:txBody>
      </p:sp>
      <p:pic>
        <p:nvPicPr>
          <p:cNvPr id="9" name="Picture 4" descr="G:\!FrznGrndEngr\Photos-General-FrznGrndEngr\02 A Locations\Stebbins\stb000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55" t="14024" r="32410" b="4634"/>
          <a:stretch/>
        </p:blipFill>
        <p:spPr bwMode="auto">
          <a:xfrm>
            <a:off x="250371" y="2475676"/>
            <a:ext cx="3135637" cy="2933337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12"/>
          <p:cNvSpPr txBox="1">
            <a:spLocks noChangeArrowheads="1"/>
          </p:cNvSpPr>
          <p:nvPr/>
        </p:nvSpPr>
        <p:spPr bwMode="auto">
          <a:xfrm>
            <a:off x="899886" y="5687786"/>
            <a:ext cx="7696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 b="1"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 b="1"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 b="1"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 b="1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algn="ctr" eaLnBrk="1" hangingPunct="1">
              <a:buFont typeface="Wingdings" pitchFamily="2" charset="2"/>
              <a:buNone/>
            </a:pPr>
            <a:r>
              <a:rPr lang="en-US" altLang="en-US" dirty="0"/>
              <a:t>On Surface. Move</a:t>
            </a:r>
            <a:r>
              <a:rPr lang="en-US" altLang="en-US" dirty="0" smtClean="0"/>
              <a:t>?   </a:t>
            </a:r>
            <a:r>
              <a:rPr lang="en-US" altLang="en-US" dirty="0"/>
              <a:t>Adjustable</a:t>
            </a:r>
            <a:r>
              <a:rPr lang="en-US" altLang="en-US" dirty="0" smtClean="0"/>
              <a:t>?</a:t>
            </a:r>
            <a:endParaRPr lang="en-US" altLang="en-US" dirty="0"/>
          </a:p>
        </p:txBody>
      </p:sp>
      <p:pic>
        <p:nvPicPr>
          <p:cNvPr id="18434" name="Picture 2" descr="C:\Users\PaulP\Documents\04p Presentations\161031-Moolin-Sustainability\!  PPT-Moolin\STB 1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4" t="27877" r="5715" b="3505"/>
          <a:stretch/>
        </p:blipFill>
        <p:spPr bwMode="auto">
          <a:xfrm>
            <a:off x="3115491" y="2057400"/>
            <a:ext cx="5669280" cy="2926080"/>
          </a:xfrm>
          <a:prstGeom prst="rect">
            <a:avLst/>
          </a:prstGeom>
          <a:noFill/>
          <a:ln w="38100">
            <a:solidFill>
              <a:schemeClr val="bg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0458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53600" y="359062"/>
            <a:ext cx="5715000" cy="838200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solidFill>
                  <a:srgbClr val="FFCC00"/>
                </a:solidFill>
              </a:rPr>
              <a:t>Sustainable Materials</a:t>
            </a:r>
            <a:endParaRPr lang="en-US" dirty="0">
              <a:solidFill>
                <a:srgbClr val="FFCC00"/>
              </a:solidFill>
            </a:endParaRPr>
          </a:p>
        </p:txBody>
      </p:sp>
      <p:sp>
        <p:nvSpPr>
          <p:cNvPr id="21507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6705600" y="6280055"/>
            <a:ext cx="21336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 b="1"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 b="1"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 b="1"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 b="1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eaLnBrk="1" hangingPunct="1"/>
            <a:fld id="{EF3FFA22-02E7-4D0C-BC48-DD8C595B9712}" type="slidenum">
              <a:rPr lang="en-US" altLang="en-US" sz="1200" b="0" smtClean="0">
                <a:latin typeface="Arial" charset="0"/>
              </a:rPr>
              <a:pPr eaLnBrk="1" hangingPunct="1"/>
              <a:t>11</a:t>
            </a:fld>
            <a:endParaRPr lang="en-US" altLang="en-US" sz="1200" b="0" smtClean="0">
              <a:latin typeface="Arial" charset="0"/>
            </a:endParaRPr>
          </a:p>
        </p:txBody>
      </p:sp>
      <p:sp>
        <p:nvSpPr>
          <p:cNvPr id="21510" name="TextBox 6"/>
          <p:cNvSpPr txBox="1">
            <a:spLocks noChangeArrowheads="1"/>
          </p:cNvSpPr>
          <p:nvPr/>
        </p:nvSpPr>
        <p:spPr bwMode="auto">
          <a:xfrm>
            <a:off x="1828800" y="3055164"/>
            <a:ext cx="15240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 b="1"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 b="1"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 b="1"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 b="1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eaLnBrk="1" hangingPunct="1">
              <a:buFont typeface="Wingdings" pitchFamily="2" charset="2"/>
              <a:buNone/>
            </a:pPr>
            <a:r>
              <a:rPr lang="en-US" altLang="en-US" sz="2800" dirty="0" smtClean="0"/>
              <a:t>Human </a:t>
            </a:r>
            <a:br>
              <a:rPr lang="en-US" altLang="en-US" sz="2800" dirty="0" smtClean="0"/>
            </a:br>
            <a:r>
              <a:rPr lang="en-US" altLang="en-US" sz="2800" dirty="0" smtClean="0"/>
              <a:t>Ecology</a:t>
            </a:r>
            <a:endParaRPr lang="en-US" altLang="en-US" sz="2800" dirty="0"/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381000" y="84333"/>
            <a:ext cx="8229600" cy="10118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9pPr>
          </a:lstStyle>
          <a:p>
            <a:pPr>
              <a:buClrTx/>
              <a:buSzTx/>
              <a:buFontTx/>
              <a:buNone/>
            </a:pPr>
            <a:r>
              <a:rPr lang="en-US" sz="3600" kern="0" dirty="0" smtClean="0">
                <a:solidFill>
                  <a:srgbClr val="FFCC00"/>
                </a:solidFill>
              </a:rPr>
              <a:t>Sustainability is Overarching</a:t>
            </a:r>
            <a:br>
              <a:rPr lang="en-US" sz="3600" kern="0" dirty="0" smtClean="0">
                <a:solidFill>
                  <a:srgbClr val="FFCC00"/>
                </a:solidFill>
              </a:rPr>
            </a:br>
            <a:r>
              <a:rPr lang="en-US" sz="2800" kern="0" dirty="0" smtClean="0">
                <a:solidFill>
                  <a:srgbClr val="FFCC00"/>
                </a:solidFill>
              </a:rPr>
              <a:t>Project Support / Project Itself / O&amp;M, End of Life</a:t>
            </a:r>
            <a:endParaRPr lang="en-US" sz="2800" kern="0" dirty="0">
              <a:solidFill>
                <a:srgbClr val="FFCC00"/>
              </a:solidFill>
            </a:endParaRPr>
          </a:p>
        </p:txBody>
      </p:sp>
      <p:sp>
        <p:nvSpPr>
          <p:cNvPr id="8" name="TextBox 6"/>
          <p:cNvSpPr txBox="1">
            <a:spLocks noChangeArrowheads="1"/>
          </p:cNvSpPr>
          <p:nvPr/>
        </p:nvSpPr>
        <p:spPr bwMode="auto">
          <a:xfrm>
            <a:off x="381000" y="1076381"/>
            <a:ext cx="8610599" cy="1668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 b="1"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 b="1"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 b="1"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 b="1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algn="ctr" eaLnBrk="1" hangingPunct="1">
              <a:buFont typeface="Wingdings" pitchFamily="2" charset="2"/>
              <a:buNone/>
            </a:pPr>
            <a:r>
              <a:rPr lang="en-US" altLang="en-US" dirty="0" smtClean="0"/>
              <a:t>SCAMMON BAY: </a:t>
            </a:r>
            <a:br>
              <a:rPr lang="en-US" altLang="en-US" dirty="0" smtClean="0"/>
            </a:br>
            <a:r>
              <a:rPr lang="en-US" altLang="en-US" u="sng" dirty="0" smtClean="0"/>
              <a:t>Cultural</a:t>
            </a:r>
            <a:r>
              <a:rPr lang="en-US" altLang="en-US" dirty="0" smtClean="0"/>
              <a:t> Support – R.E.A.L  takes time.</a:t>
            </a:r>
          </a:p>
          <a:p>
            <a:pPr algn="ctr" eaLnBrk="1" hangingPunct="1">
              <a:buFont typeface="Wingdings" pitchFamily="2" charset="2"/>
              <a:buNone/>
            </a:pPr>
            <a:r>
              <a:rPr lang="en-US" altLang="en-US" dirty="0" smtClean="0"/>
              <a:t>Site Planning, Floor Plans, Roof Plans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9601200" y="2452143"/>
            <a:ext cx="38481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dirty="0" smtClean="0"/>
              <a:t>R.E.A.L: Takes time</a:t>
            </a:r>
            <a:endParaRPr lang="en-US" dirty="0"/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36" r="5862" b="35141"/>
          <a:stretch>
            <a:fillRect/>
          </a:stretch>
        </p:blipFill>
        <p:spPr bwMode="auto">
          <a:xfrm>
            <a:off x="4343400" y="5501682"/>
            <a:ext cx="4114800" cy="1103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29" t="28143" b="37524"/>
          <a:stretch>
            <a:fillRect/>
          </a:stretch>
        </p:blipFill>
        <p:spPr bwMode="auto">
          <a:xfrm>
            <a:off x="4398962" y="4468492"/>
            <a:ext cx="4059238" cy="100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502" b="17477"/>
          <a:stretch/>
        </p:blipFill>
        <p:spPr bwMode="auto">
          <a:xfrm>
            <a:off x="4394200" y="2761022"/>
            <a:ext cx="4064000" cy="1737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3" descr="CBNA-Directorymap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6" t="31777" r="65930" b="38619"/>
          <a:stretch/>
        </p:blipFill>
        <p:spPr>
          <a:xfrm>
            <a:off x="10515600" y="3352800"/>
            <a:ext cx="4114800" cy="3165380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57" y="4413155"/>
            <a:ext cx="3762375" cy="210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val 3"/>
          <p:cNvSpPr/>
          <p:nvPr/>
        </p:nvSpPr>
        <p:spPr bwMode="auto">
          <a:xfrm>
            <a:off x="381000" y="4800600"/>
            <a:ext cx="2362200" cy="501650"/>
          </a:xfrm>
          <a:prstGeom prst="ellipse">
            <a:avLst/>
          </a:prstGeom>
          <a:noFill/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tabLst/>
            </a:pPr>
            <a:endParaRPr kumimoji="0" lang="en-US" sz="3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4241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53600" y="359062"/>
            <a:ext cx="5715000" cy="838200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solidFill>
                  <a:srgbClr val="FFCC00"/>
                </a:solidFill>
              </a:rPr>
              <a:t>Sustainable Materials</a:t>
            </a:r>
            <a:endParaRPr lang="en-US" dirty="0">
              <a:solidFill>
                <a:srgbClr val="FFCC00"/>
              </a:solidFill>
            </a:endParaRPr>
          </a:p>
        </p:txBody>
      </p:sp>
      <p:sp>
        <p:nvSpPr>
          <p:cNvPr id="21507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 b="1"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 b="1"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 b="1"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 b="1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eaLnBrk="1" hangingPunct="1"/>
            <a:fld id="{EF3FFA22-02E7-4D0C-BC48-DD8C595B9712}" type="slidenum">
              <a:rPr lang="en-US" altLang="en-US" sz="1200" b="0" smtClean="0">
                <a:latin typeface="Arial" charset="0"/>
              </a:rPr>
              <a:pPr eaLnBrk="1" hangingPunct="1"/>
              <a:t>12</a:t>
            </a:fld>
            <a:endParaRPr lang="en-US" altLang="en-US" sz="1200" b="0" smtClean="0">
              <a:latin typeface="Arial" charset="0"/>
            </a:endParaRPr>
          </a:p>
        </p:txBody>
      </p:sp>
      <p:sp>
        <p:nvSpPr>
          <p:cNvPr id="21510" name="TextBox 6"/>
          <p:cNvSpPr txBox="1">
            <a:spLocks noChangeArrowheads="1"/>
          </p:cNvSpPr>
          <p:nvPr/>
        </p:nvSpPr>
        <p:spPr bwMode="auto">
          <a:xfrm>
            <a:off x="9601200" y="1206787"/>
            <a:ext cx="39624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 b="1"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 b="1"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 b="1"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 b="1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eaLnBrk="1" hangingPunct="1">
              <a:buFont typeface="Wingdings" pitchFamily="2" charset="2"/>
              <a:buNone/>
            </a:pPr>
            <a:r>
              <a:rPr lang="en-US" altLang="en-US" dirty="0" smtClean="0"/>
              <a:t>Aniak -- Chuathbaluk</a:t>
            </a:r>
            <a:endParaRPr lang="en-US" altLang="en-US" dirty="0"/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381000" y="84333"/>
            <a:ext cx="8229600" cy="10118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9pPr>
          </a:lstStyle>
          <a:p>
            <a:pPr>
              <a:buClrTx/>
              <a:buSzTx/>
              <a:buFontTx/>
              <a:buNone/>
            </a:pPr>
            <a:r>
              <a:rPr lang="en-US" sz="3600" kern="0" dirty="0" smtClean="0">
                <a:solidFill>
                  <a:srgbClr val="FFCC00"/>
                </a:solidFill>
              </a:rPr>
              <a:t>Sustainability is Overarching</a:t>
            </a:r>
            <a:br>
              <a:rPr lang="en-US" sz="3600" kern="0" dirty="0" smtClean="0">
                <a:solidFill>
                  <a:srgbClr val="FFCC00"/>
                </a:solidFill>
              </a:rPr>
            </a:br>
            <a:r>
              <a:rPr lang="en-US" sz="2800" kern="0" dirty="0" smtClean="0">
                <a:solidFill>
                  <a:srgbClr val="FFCC00"/>
                </a:solidFill>
              </a:rPr>
              <a:t>Project Support / Project Itself / O&amp;M, End of Life</a:t>
            </a:r>
            <a:endParaRPr lang="en-US" sz="2800" kern="0" dirty="0">
              <a:solidFill>
                <a:srgbClr val="FFCC00"/>
              </a:solidFill>
            </a:endParaRPr>
          </a:p>
        </p:txBody>
      </p:sp>
      <p:sp>
        <p:nvSpPr>
          <p:cNvPr id="8" name="TextBox 6"/>
          <p:cNvSpPr txBox="1">
            <a:spLocks noChangeArrowheads="1"/>
          </p:cNvSpPr>
          <p:nvPr/>
        </p:nvSpPr>
        <p:spPr bwMode="auto">
          <a:xfrm>
            <a:off x="177801" y="1206787"/>
            <a:ext cx="883919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 b="1"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 b="1"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 b="1"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 b="1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algn="ctr" eaLnBrk="1" hangingPunct="1">
              <a:buFont typeface="Wingdings" pitchFamily="2" charset="2"/>
              <a:buNone/>
            </a:pPr>
            <a:r>
              <a:rPr lang="en-US" altLang="en-US" dirty="0" smtClean="0"/>
              <a:t>SCAMMON BAY: </a:t>
            </a:r>
          </a:p>
        </p:txBody>
      </p:sp>
      <p:sp>
        <p:nvSpPr>
          <p:cNvPr id="10" name="TextBox 6"/>
          <p:cNvSpPr txBox="1">
            <a:spLocks noChangeArrowheads="1"/>
          </p:cNvSpPr>
          <p:nvPr/>
        </p:nvSpPr>
        <p:spPr bwMode="auto">
          <a:xfrm>
            <a:off x="114300" y="1779617"/>
            <a:ext cx="899159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 b="1"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 b="1"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 b="1"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 b="1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algn="ctr" eaLnBrk="1" hangingPunct="1">
              <a:buFont typeface="Wingdings" pitchFamily="2" charset="2"/>
              <a:buNone/>
            </a:pPr>
            <a:r>
              <a:rPr lang="en-US" altLang="en-US" dirty="0" smtClean="0"/>
              <a:t>Integrated Project Delivery – Takes partnering.</a:t>
            </a:r>
            <a:endParaRPr lang="en-US" altLang="en-US" dirty="0"/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35200" b="25026"/>
          <a:stretch/>
        </p:blipFill>
        <p:spPr bwMode="auto">
          <a:xfrm>
            <a:off x="11125200" y="2629187"/>
            <a:ext cx="5029200" cy="307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6"/>
          <p:cNvSpPr txBox="1">
            <a:spLocks noChangeArrowheads="1"/>
          </p:cNvSpPr>
          <p:nvPr/>
        </p:nvSpPr>
        <p:spPr bwMode="auto">
          <a:xfrm>
            <a:off x="63501" y="5565367"/>
            <a:ext cx="899159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 b="1"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 b="1"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 b="1"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 b="1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algn="ctr" eaLnBrk="1" hangingPunct="1">
              <a:buFont typeface="Wingdings" pitchFamily="2" charset="2"/>
              <a:buNone/>
            </a:pPr>
            <a:r>
              <a:rPr lang="en-US" altLang="en-US" dirty="0" smtClean="0"/>
              <a:t>Local labor.  Owner provided materials.</a:t>
            </a:r>
            <a:endParaRPr lang="en-US" altLang="en-US" dirty="0"/>
          </a:p>
        </p:txBody>
      </p:sp>
      <p:pic>
        <p:nvPicPr>
          <p:cNvPr id="7170" name="Picture 2" descr="C:\Users\PaulP\Documents\04p Presentations\161031-Moolin-Sustainability\!  PPT-Moolin\SCM-Church-9-2011 (1)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04" t="14667" r="8997" b="38668"/>
          <a:stretch/>
        </p:blipFill>
        <p:spPr bwMode="auto">
          <a:xfrm>
            <a:off x="1226819" y="2364967"/>
            <a:ext cx="6766560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554979" y="5103702"/>
            <a:ext cx="2438400" cy="46166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2400" dirty="0" smtClean="0"/>
              <a:t>~ 90% in 2011</a:t>
            </a:r>
          </a:p>
        </p:txBody>
      </p:sp>
    </p:spTree>
    <p:extLst>
      <p:ext uri="{BB962C8B-B14F-4D97-AF65-F5344CB8AC3E}">
        <p14:creationId xmlns:p14="http://schemas.microsoft.com/office/powerpoint/2010/main" val="1847368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314700"/>
            <a:ext cx="3390900" cy="278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8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 b="1"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 b="1"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 b="1"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 b="1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eaLnBrk="1" hangingPunct="1"/>
            <a:fld id="{96BDAB50-CE0D-47BB-9A51-379B1F44354E}" type="slidenum">
              <a:rPr lang="en-US" altLang="en-US" sz="1200" b="0" smtClean="0">
                <a:latin typeface="Arial" charset="0"/>
              </a:rPr>
              <a:pPr eaLnBrk="1" hangingPunct="1"/>
              <a:t>13</a:t>
            </a:fld>
            <a:endParaRPr lang="en-US" altLang="en-US" sz="1200" b="0" smtClean="0">
              <a:latin typeface="Arial" charset="0"/>
            </a:endParaRPr>
          </a:p>
        </p:txBody>
      </p:sp>
      <p:sp>
        <p:nvSpPr>
          <p:cNvPr id="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9433560" y="762000"/>
            <a:ext cx="3276600" cy="960438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solidFill>
                  <a:srgbClr val="FFCC00"/>
                </a:solidFill>
              </a:rPr>
              <a:t>Sustainable?</a:t>
            </a:r>
          </a:p>
        </p:txBody>
      </p:sp>
      <p:cxnSp>
        <p:nvCxnSpPr>
          <p:cNvPr id="24580" name="Straight Arrow Connector 12"/>
          <p:cNvCxnSpPr>
            <a:cxnSpLocks noChangeShapeType="1"/>
          </p:cNvCxnSpPr>
          <p:nvPr/>
        </p:nvCxnSpPr>
        <p:spPr bwMode="auto">
          <a:xfrm>
            <a:off x="2352675" y="4838700"/>
            <a:ext cx="2143125" cy="266700"/>
          </a:xfrm>
          <a:prstGeom prst="straightConnector1">
            <a:avLst/>
          </a:prstGeom>
          <a:noFill/>
          <a:ln w="38100" algn="ctr">
            <a:solidFill>
              <a:srgbClr val="EE2D28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4583" name="Straight Arrow Connector 8"/>
          <p:cNvCxnSpPr>
            <a:cxnSpLocks noChangeShapeType="1"/>
          </p:cNvCxnSpPr>
          <p:nvPr/>
        </p:nvCxnSpPr>
        <p:spPr bwMode="auto">
          <a:xfrm rot="5400000" flipH="1" flipV="1">
            <a:off x="9220200" y="3200400"/>
            <a:ext cx="685800" cy="228600"/>
          </a:xfrm>
          <a:prstGeom prst="straightConnector1">
            <a:avLst/>
          </a:prstGeom>
          <a:noFill/>
          <a:ln w="38100" algn="ctr">
            <a:solidFill>
              <a:srgbClr val="EE2D28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" name="Title 1"/>
          <p:cNvSpPr txBox="1">
            <a:spLocks/>
          </p:cNvSpPr>
          <p:nvPr/>
        </p:nvSpPr>
        <p:spPr bwMode="auto">
          <a:xfrm>
            <a:off x="381000" y="84333"/>
            <a:ext cx="8229600" cy="10118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9pPr>
          </a:lstStyle>
          <a:p>
            <a:pPr>
              <a:buClrTx/>
              <a:buSzTx/>
              <a:buFontTx/>
              <a:buNone/>
            </a:pPr>
            <a:r>
              <a:rPr lang="en-US" sz="3600" kern="0" dirty="0" smtClean="0">
                <a:solidFill>
                  <a:srgbClr val="FFCC00"/>
                </a:solidFill>
              </a:rPr>
              <a:t>Sustainability is Overarching</a:t>
            </a:r>
            <a:br>
              <a:rPr lang="en-US" sz="3600" kern="0" dirty="0" smtClean="0">
                <a:solidFill>
                  <a:srgbClr val="FFCC00"/>
                </a:solidFill>
              </a:rPr>
            </a:br>
            <a:r>
              <a:rPr lang="en-US" sz="2800" kern="0" dirty="0" smtClean="0">
                <a:solidFill>
                  <a:srgbClr val="FFCC00"/>
                </a:solidFill>
              </a:rPr>
              <a:t>Project Support / Project Itself / O&amp;M, End of Life</a:t>
            </a:r>
            <a:endParaRPr lang="en-US" sz="2800" kern="0" dirty="0">
              <a:solidFill>
                <a:srgbClr val="FFCC00"/>
              </a:solidFill>
            </a:endParaRPr>
          </a:p>
        </p:txBody>
      </p:sp>
      <p:sp>
        <p:nvSpPr>
          <p:cNvPr id="9" name="TextBox 6"/>
          <p:cNvSpPr txBox="1">
            <a:spLocks noChangeArrowheads="1"/>
          </p:cNvSpPr>
          <p:nvPr/>
        </p:nvSpPr>
        <p:spPr bwMode="auto">
          <a:xfrm>
            <a:off x="215900" y="1168358"/>
            <a:ext cx="85598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 b="1"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 b="1"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 b="1"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 b="1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algn="ctr" eaLnBrk="1" hangingPunct="1">
              <a:buFont typeface="Wingdings" pitchFamily="2" charset="2"/>
              <a:buNone/>
            </a:pPr>
            <a:r>
              <a:rPr lang="en-US" altLang="en-US" sz="2800" dirty="0" smtClean="0"/>
              <a:t>PILOT STATION, STEBBINS, ST. MICHAEL, ++</a:t>
            </a:r>
          </a:p>
        </p:txBody>
      </p:sp>
      <p:sp>
        <p:nvSpPr>
          <p:cNvPr id="11" name="TextBox 6"/>
          <p:cNvSpPr txBox="1">
            <a:spLocks noChangeArrowheads="1"/>
          </p:cNvSpPr>
          <p:nvPr/>
        </p:nvSpPr>
        <p:spPr bwMode="auto">
          <a:xfrm>
            <a:off x="9982200" y="2482614"/>
            <a:ext cx="32004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 b="1"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 b="1"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 b="1"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 b="1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algn="ctr" eaLnBrk="1" hangingPunct="1">
              <a:buFont typeface="Wingdings" pitchFamily="2" charset="2"/>
              <a:buNone/>
            </a:pPr>
            <a:r>
              <a:rPr lang="en-US" altLang="en-US" sz="2400" dirty="0" smtClean="0"/>
              <a:t>&gt; 90% Local Labor</a:t>
            </a: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476" t="55033" r="794" b="14832"/>
          <a:stretch/>
        </p:blipFill>
        <p:spPr bwMode="auto">
          <a:xfrm>
            <a:off x="4187190" y="3778429"/>
            <a:ext cx="4171950" cy="2370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Oval 12"/>
          <p:cNvSpPr/>
          <p:nvPr/>
        </p:nvSpPr>
        <p:spPr bwMode="auto">
          <a:xfrm>
            <a:off x="2171699" y="3518260"/>
            <a:ext cx="514350" cy="520339"/>
          </a:xfrm>
          <a:prstGeom prst="ellipse">
            <a:avLst/>
          </a:prstGeom>
          <a:noFill/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tabLst/>
            </a:pPr>
            <a:endParaRPr kumimoji="0" lang="en-US" sz="3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itchFamily="18" charset="0"/>
            </a:endParaRPr>
          </a:p>
        </p:txBody>
      </p:sp>
      <p:sp>
        <p:nvSpPr>
          <p:cNvPr id="14" name="TextBox 6"/>
          <p:cNvSpPr txBox="1">
            <a:spLocks noChangeArrowheads="1"/>
          </p:cNvSpPr>
          <p:nvPr/>
        </p:nvSpPr>
        <p:spPr bwMode="auto">
          <a:xfrm>
            <a:off x="419099" y="1676400"/>
            <a:ext cx="350520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 b="1"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 b="1"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 b="1"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 b="1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algn="ctr" eaLnBrk="1" hangingPunct="1">
              <a:buFont typeface="Wingdings" pitchFamily="2" charset="2"/>
              <a:buNone/>
            </a:pPr>
            <a:r>
              <a:rPr lang="en-US" altLang="en-US" sz="2800" dirty="0" smtClean="0"/>
              <a:t>&gt; 90% Local Labor</a:t>
            </a:r>
          </a:p>
        </p:txBody>
      </p:sp>
      <p:sp>
        <p:nvSpPr>
          <p:cNvPr id="15" name="TextBox 6"/>
          <p:cNvSpPr txBox="1">
            <a:spLocks noChangeArrowheads="1"/>
          </p:cNvSpPr>
          <p:nvPr/>
        </p:nvSpPr>
        <p:spPr bwMode="auto">
          <a:xfrm>
            <a:off x="295275" y="2205614"/>
            <a:ext cx="386715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 b="1"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 b="1"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 b="1"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 b="1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algn="ctr" eaLnBrk="1" hangingPunct="1">
              <a:buFont typeface="Wingdings" pitchFamily="2" charset="2"/>
              <a:buNone/>
            </a:pPr>
            <a:r>
              <a:rPr lang="en-US" altLang="en-US" sz="2800" dirty="0" smtClean="0"/>
              <a:t>Key Leads. OJT. </a:t>
            </a:r>
            <a:br>
              <a:rPr lang="en-US" altLang="en-US" sz="2800" dirty="0" smtClean="0"/>
            </a:br>
            <a:r>
              <a:rPr lang="en-US" altLang="en-US" sz="2800" dirty="0" smtClean="0"/>
              <a:t>Job checking</a:t>
            </a:r>
            <a:r>
              <a:rPr lang="en-US" altLang="en-US" dirty="0"/>
              <a:t>!</a:t>
            </a:r>
            <a:endParaRPr lang="en-US" altLang="en-US" dirty="0" smtClean="0"/>
          </a:p>
        </p:txBody>
      </p:sp>
      <p:pic>
        <p:nvPicPr>
          <p:cNvPr id="12291" name="Picture 3" descr="C:\Users\PaulP\Documents\04p Presentations\161031-Moolin-Sustainability\!  PPT-Moolin\Arctic Util smk church75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27" t="31789" r="31328" b="36991"/>
          <a:stretch/>
        </p:blipFill>
        <p:spPr bwMode="auto">
          <a:xfrm>
            <a:off x="4152900" y="1803761"/>
            <a:ext cx="4206240" cy="1891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Oval 16"/>
          <p:cNvSpPr/>
          <p:nvPr/>
        </p:nvSpPr>
        <p:spPr bwMode="auto">
          <a:xfrm>
            <a:off x="1905000" y="4648199"/>
            <a:ext cx="457200" cy="381002"/>
          </a:xfrm>
          <a:prstGeom prst="ellipse">
            <a:avLst/>
          </a:prstGeom>
          <a:noFill/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tabLst/>
            </a:pPr>
            <a:endParaRPr kumimoji="0" lang="en-US" sz="3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itchFamily="18" charset="0"/>
            </a:endParaRPr>
          </a:p>
        </p:txBody>
      </p:sp>
      <p:cxnSp>
        <p:nvCxnSpPr>
          <p:cNvPr id="18" name="Straight Arrow Connector 12"/>
          <p:cNvCxnSpPr>
            <a:cxnSpLocks noChangeShapeType="1"/>
          </p:cNvCxnSpPr>
          <p:nvPr/>
        </p:nvCxnSpPr>
        <p:spPr bwMode="auto">
          <a:xfrm flipV="1">
            <a:off x="2686049" y="3183177"/>
            <a:ext cx="1809751" cy="533400"/>
          </a:xfrm>
          <a:prstGeom prst="straightConnector1">
            <a:avLst/>
          </a:prstGeom>
          <a:noFill/>
          <a:ln w="38100" algn="ctr">
            <a:solidFill>
              <a:srgbClr val="EE2D28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1105166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857" b="23483"/>
          <a:stretch/>
        </p:blipFill>
        <p:spPr bwMode="auto">
          <a:xfrm>
            <a:off x="4746626" y="3969747"/>
            <a:ext cx="3892550" cy="2461807"/>
          </a:xfrm>
          <a:prstGeom prst="rect">
            <a:avLst/>
          </a:prstGeom>
          <a:noFill/>
          <a:ln w="38100" algn="ctr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578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6750050" y="6269097"/>
            <a:ext cx="21336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 b="1"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 b="1"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 b="1"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 b="1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eaLnBrk="1" hangingPunct="1"/>
            <a:fld id="{96BDAB50-CE0D-47BB-9A51-379B1F44354E}" type="slidenum">
              <a:rPr lang="en-US" altLang="en-US" sz="1200" b="0" smtClean="0">
                <a:latin typeface="Arial" charset="0"/>
              </a:rPr>
              <a:pPr eaLnBrk="1" hangingPunct="1"/>
              <a:t>14</a:t>
            </a:fld>
            <a:endParaRPr lang="en-US" altLang="en-US" sz="1200" b="0" dirty="0" smtClean="0">
              <a:latin typeface="Arial" charset="0"/>
            </a:endParaRPr>
          </a:p>
        </p:txBody>
      </p:sp>
      <p:sp>
        <p:nvSpPr>
          <p:cNvPr id="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9433560" y="762000"/>
            <a:ext cx="3276600" cy="960438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solidFill>
                  <a:srgbClr val="FFCC00"/>
                </a:solidFill>
              </a:rPr>
              <a:t>Sustainable?</a:t>
            </a:r>
          </a:p>
        </p:txBody>
      </p:sp>
      <p:cxnSp>
        <p:nvCxnSpPr>
          <p:cNvPr id="24580" name="Straight Arrow Connector 12"/>
          <p:cNvCxnSpPr>
            <a:cxnSpLocks noChangeShapeType="1"/>
          </p:cNvCxnSpPr>
          <p:nvPr/>
        </p:nvCxnSpPr>
        <p:spPr bwMode="auto">
          <a:xfrm>
            <a:off x="12268200" y="4933951"/>
            <a:ext cx="2143125" cy="266700"/>
          </a:xfrm>
          <a:prstGeom prst="straightConnector1">
            <a:avLst/>
          </a:prstGeom>
          <a:noFill/>
          <a:ln w="38100" algn="ctr">
            <a:solidFill>
              <a:srgbClr val="EE2D28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4583" name="Straight Arrow Connector 8"/>
          <p:cNvCxnSpPr>
            <a:cxnSpLocks noChangeShapeType="1"/>
          </p:cNvCxnSpPr>
          <p:nvPr/>
        </p:nvCxnSpPr>
        <p:spPr bwMode="auto">
          <a:xfrm rot="5400000" flipH="1" flipV="1">
            <a:off x="9220200" y="3200400"/>
            <a:ext cx="685800" cy="228600"/>
          </a:xfrm>
          <a:prstGeom prst="straightConnector1">
            <a:avLst/>
          </a:prstGeom>
          <a:noFill/>
          <a:ln w="38100" algn="ctr">
            <a:solidFill>
              <a:srgbClr val="EE2D28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" name="Title 1"/>
          <p:cNvSpPr txBox="1">
            <a:spLocks/>
          </p:cNvSpPr>
          <p:nvPr/>
        </p:nvSpPr>
        <p:spPr bwMode="auto">
          <a:xfrm>
            <a:off x="381000" y="84333"/>
            <a:ext cx="8229600" cy="10118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9pPr>
          </a:lstStyle>
          <a:p>
            <a:pPr>
              <a:buClrTx/>
              <a:buSzTx/>
              <a:buFontTx/>
              <a:buNone/>
            </a:pPr>
            <a:r>
              <a:rPr lang="en-US" sz="3600" kern="0" dirty="0" smtClean="0">
                <a:solidFill>
                  <a:srgbClr val="FFCC00"/>
                </a:solidFill>
              </a:rPr>
              <a:t>Sustainability is Overarching</a:t>
            </a:r>
            <a:br>
              <a:rPr lang="en-US" sz="3600" kern="0" dirty="0" smtClean="0">
                <a:solidFill>
                  <a:srgbClr val="FFCC00"/>
                </a:solidFill>
              </a:rPr>
            </a:br>
            <a:r>
              <a:rPr lang="en-US" sz="2800" kern="0" dirty="0" smtClean="0">
                <a:solidFill>
                  <a:srgbClr val="FFCC00"/>
                </a:solidFill>
              </a:rPr>
              <a:t>Project Support / Project Itself / O&amp;M, End of Life</a:t>
            </a:r>
            <a:endParaRPr lang="en-US" sz="2800" kern="0" dirty="0">
              <a:solidFill>
                <a:srgbClr val="FFCC00"/>
              </a:solidFill>
            </a:endParaRPr>
          </a:p>
        </p:txBody>
      </p:sp>
      <p:sp>
        <p:nvSpPr>
          <p:cNvPr id="9" name="TextBox 6"/>
          <p:cNvSpPr txBox="1">
            <a:spLocks noChangeArrowheads="1"/>
          </p:cNvSpPr>
          <p:nvPr/>
        </p:nvSpPr>
        <p:spPr bwMode="auto">
          <a:xfrm>
            <a:off x="352425" y="1115210"/>
            <a:ext cx="85598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 b="1"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 b="1"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 b="1"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 b="1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algn="ctr" eaLnBrk="1" hangingPunct="1">
              <a:buFont typeface="Wingdings" pitchFamily="2" charset="2"/>
              <a:buNone/>
            </a:pPr>
            <a:r>
              <a:rPr lang="en-US" altLang="en-US" sz="2800" dirty="0" smtClean="0"/>
              <a:t>SITE DEVELOPMENT, LAY DOWN EXAMPLES</a:t>
            </a:r>
          </a:p>
        </p:txBody>
      </p:sp>
      <p:sp>
        <p:nvSpPr>
          <p:cNvPr id="11" name="TextBox 6"/>
          <p:cNvSpPr txBox="1">
            <a:spLocks noChangeArrowheads="1"/>
          </p:cNvSpPr>
          <p:nvPr/>
        </p:nvSpPr>
        <p:spPr bwMode="auto">
          <a:xfrm>
            <a:off x="9982200" y="2482614"/>
            <a:ext cx="32004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 b="1"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 b="1"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 b="1"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 b="1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algn="ctr" eaLnBrk="1" hangingPunct="1">
              <a:buFont typeface="Wingdings" pitchFamily="2" charset="2"/>
              <a:buNone/>
            </a:pPr>
            <a:r>
              <a:rPr lang="en-US" altLang="en-US" sz="2400" dirty="0" smtClean="0"/>
              <a:t>&gt; 90% Local Labor</a:t>
            </a:r>
          </a:p>
        </p:txBody>
      </p:sp>
      <p:sp>
        <p:nvSpPr>
          <p:cNvPr id="13" name="Oval 12"/>
          <p:cNvSpPr/>
          <p:nvPr/>
        </p:nvSpPr>
        <p:spPr bwMode="auto">
          <a:xfrm>
            <a:off x="-2409826" y="3645621"/>
            <a:ext cx="514350" cy="520339"/>
          </a:xfrm>
          <a:prstGeom prst="ellipse">
            <a:avLst/>
          </a:prstGeom>
          <a:noFill/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tabLst/>
            </a:pPr>
            <a:endParaRPr kumimoji="0" lang="en-US" sz="3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itchFamily="18" charset="0"/>
            </a:endParaRPr>
          </a:p>
        </p:txBody>
      </p:sp>
      <p:sp>
        <p:nvSpPr>
          <p:cNvPr id="17" name="Oval 16"/>
          <p:cNvSpPr/>
          <p:nvPr/>
        </p:nvSpPr>
        <p:spPr bwMode="auto">
          <a:xfrm>
            <a:off x="-1905000" y="4686299"/>
            <a:ext cx="457200" cy="381002"/>
          </a:xfrm>
          <a:prstGeom prst="ellipse">
            <a:avLst/>
          </a:prstGeom>
          <a:noFill/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tabLst/>
            </a:pPr>
            <a:endParaRPr kumimoji="0" lang="en-US" sz="3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itchFamily="18" charset="0"/>
            </a:endParaRPr>
          </a:p>
        </p:txBody>
      </p:sp>
      <p:cxnSp>
        <p:nvCxnSpPr>
          <p:cNvPr id="18" name="Straight Arrow Connector 12"/>
          <p:cNvCxnSpPr>
            <a:cxnSpLocks noChangeShapeType="1"/>
          </p:cNvCxnSpPr>
          <p:nvPr/>
        </p:nvCxnSpPr>
        <p:spPr bwMode="auto">
          <a:xfrm flipV="1">
            <a:off x="11887200" y="4171950"/>
            <a:ext cx="1809751" cy="533400"/>
          </a:xfrm>
          <a:prstGeom prst="straightConnector1">
            <a:avLst/>
          </a:prstGeom>
          <a:noFill/>
          <a:ln w="38100" algn="ctr">
            <a:solidFill>
              <a:srgbClr val="EE2D28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9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9" t="32616" r="20530" b="11221"/>
          <a:stretch/>
        </p:blipFill>
        <p:spPr bwMode="auto">
          <a:xfrm>
            <a:off x="4709363" y="2501106"/>
            <a:ext cx="3929813" cy="2063152"/>
          </a:xfrm>
          <a:prstGeom prst="rect">
            <a:avLst/>
          </a:prstGeom>
          <a:noFill/>
          <a:ln w="38100" algn="ctr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Picture 2" descr="C:\Users\PaulP\Documents\04p Presentations\161031-Moolin-Sustainability\!  PPT-Moolin\stmichael.tif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51" t="20442" r="30562" b="20097"/>
          <a:stretch/>
        </p:blipFill>
        <p:spPr bwMode="auto">
          <a:xfrm>
            <a:off x="228600" y="2501106"/>
            <a:ext cx="3996185" cy="3875088"/>
          </a:xfrm>
          <a:prstGeom prst="rect">
            <a:avLst/>
          </a:prstGeom>
          <a:noFill/>
          <a:ln w="38100">
            <a:solidFill>
              <a:schemeClr val="bg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6"/>
          <p:cNvSpPr txBox="1">
            <a:spLocks noChangeArrowheads="1"/>
          </p:cNvSpPr>
          <p:nvPr/>
        </p:nvSpPr>
        <p:spPr bwMode="auto">
          <a:xfrm>
            <a:off x="228600" y="1432646"/>
            <a:ext cx="868362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 b="1"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 b="1"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 b="1"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 b="1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algn="ctr" eaLnBrk="1" hangingPunct="1">
              <a:buFont typeface="Wingdings" pitchFamily="2" charset="2"/>
              <a:buNone/>
            </a:pPr>
            <a:r>
              <a:rPr lang="en-US" altLang="en-US" sz="2800" dirty="0" smtClean="0"/>
              <a:t>Demolition = </a:t>
            </a:r>
            <a:r>
              <a:rPr lang="en-US" altLang="en-US" sz="3600" u="sng" dirty="0" smtClean="0"/>
              <a:t>Repurposing</a:t>
            </a:r>
            <a:r>
              <a:rPr lang="en-US" altLang="en-US" sz="2800" dirty="0" smtClean="0"/>
              <a:t> (not trash)</a:t>
            </a:r>
          </a:p>
        </p:txBody>
      </p:sp>
      <p:sp>
        <p:nvSpPr>
          <p:cNvPr id="22" name="TextBox 6"/>
          <p:cNvSpPr txBox="1">
            <a:spLocks noChangeArrowheads="1"/>
          </p:cNvSpPr>
          <p:nvPr/>
        </p:nvSpPr>
        <p:spPr bwMode="auto">
          <a:xfrm>
            <a:off x="6229351" y="1959394"/>
            <a:ext cx="242887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 b="1"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 b="1"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 b="1"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 b="1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algn="ctr" eaLnBrk="1" hangingPunct="1">
              <a:buFont typeface="Wingdings" pitchFamily="2" charset="2"/>
              <a:buNone/>
            </a:pPr>
            <a:r>
              <a:rPr lang="en-US" altLang="en-US" sz="2800" dirty="0" smtClean="0"/>
              <a:t>Hooper Bay</a:t>
            </a:r>
          </a:p>
        </p:txBody>
      </p:sp>
      <p:sp>
        <p:nvSpPr>
          <p:cNvPr id="23" name="TextBox 6"/>
          <p:cNvSpPr txBox="1">
            <a:spLocks noChangeArrowheads="1"/>
          </p:cNvSpPr>
          <p:nvPr/>
        </p:nvSpPr>
        <p:spPr bwMode="auto">
          <a:xfrm>
            <a:off x="352424" y="1977886"/>
            <a:ext cx="216217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 b="1"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 b="1"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 b="1"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 b="1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algn="ctr" eaLnBrk="1" hangingPunct="1">
              <a:buFont typeface="Wingdings" pitchFamily="2" charset="2"/>
              <a:buNone/>
            </a:pPr>
            <a:r>
              <a:rPr lang="en-US" altLang="en-US" sz="2800" dirty="0" smtClean="0"/>
              <a:t>St. Michael</a:t>
            </a:r>
          </a:p>
        </p:txBody>
      </p:sp>
    </p:spTree>
    <p:extLst>
      <p:ext uri="{BB962C8B-B14F-4D97-AF65-F5344CB8AC3E}">
        <p14:creationId xmlns:p14="http://schemas.microsoft.com/office/powerpoint/2010/main" val="3926717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6750050" y="6269097"/>
            <a:ext cx="21336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 b="1"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 b="1"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 b="1"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 b="1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eaLnBrk="1" hangingPunct="1"/>
            <a:fld id="{96BDAB50-CE0D-47BB-9A51-379B1F44354E}" type="slidenum">
              <a:rPr lang="en-US" altLang="en-US" sz="1200" b="0" smtClean="0">
                <a:latin typeface="Arial" charset="0"/>
              </a:rPr>
              <a:pPr eaLnBrk="1" hangingPunct="1"/>
              <a:t>15</a:t>
            </a:fld>
            <a:endParaRPr lang="en-US" altLang="en-US" sz="1200" b="0" dirty="0" smtClean="0">
              <a:latin typeface="Arial" charset="0"/>
            </a:endParaRPr>
          </a:p>
        </p:txBody>
      </p:sp>
      <p:sp>
        <p:nvSpPr>
          <p:cNvPr id="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9433560" y="762000"/>
            <a:ext cx="3276600" cy="960438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solidFill>
                  <a:srgbClr val="FFCC00"/>
                </a:solidFill>
              </a:rPr>
              <a:t>Sustainable?</a:t>
            </a:r>
          </a:p>
        </p:txBody>
      </p:sp>
      <p:cxnSp>
        <p:nvCxnSpPr>
          <p:cNvPr id="24580" name="Straight Arrow Connector 12"/>
          <p:cNvCxnSpPr>
            <a:cxnSpLocks noChangeShapeType="1"/>
          </p:cNvCxnSpPr>
          <p:nvPr/>
        </p:nvCxnSpPr>
        <p:spPr bwMode="auto">
          <a:xfrm>
            <a:off x="12268200" y="4933951"/>
            <a:ext cx="2143125" cy="266700"/>
          </a:xfrm>
          <a:prstGeom prst="straightConnector1">
            <a:avLst/>
          </a:prstGeom>
          <a:noFill/>
          <a:ln w="38100" algn="ctr">
            <a:solidFill>
              <a:srgbClr val="EE2D28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4583" name="Straight Arrow Connector 8"/>
          <p:cNvCxnSpPr>
            <a:cxnSpLocks noChangeShapeType="1"/>
          </p:cNvCxnSpPr>
          <p:nvPr/>
        </p:nvCxnSpPr>
        <p:spPr bwMode="auto">
          <a:xfrm rot="5400000" flipH="1" flipV="1">
            <a:off x="9220200" y="3200400"/>
            <a:ext cx="685800" cy="228600"/>
          </a:xfrm>
          <a:prstGeom prst="straightConnector1">
            <a:avLst/>
          </a:prstGeom>
          <a:noFill/>
          <a:ln w="38100" algn="ctr">
            <a:solidFill>
              <a:srgbClr val="EE2D28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" name="Title 1"/>
          <p:cNvSpPr txBox="1">
            <a:spLocks/>
          </p:cNvSpPr>
          <p:nvPr/>
        </p:nvSpPr>
        <p:spPr bwMode="auto">
          <a:xfrm>
            <a:off x="381000" y="84333"/>
            <a:ext cx="8229600" cy="10118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9pPr>
          </a:lstStyle>
          <a:p>
            <a:pPr>
              <a:buClrTx/>
              <a:buSzTx/>
              <a:buFontTx/>
              <a:buNone/>
            </a:pPr>
            <a:r>
              <a:rPr lang="en-US" sz="3600" kern="0" dirty="0" smtClean="0">
                <a:solidFill>
                  <a:srgbClr val="FFCC00"/>
                </a:solidFill>
              </a:rPr>
              <a:t>Sustainability is Overarching</a:t>
            </a:r>
            <a:br>
              <a:rPr lang="en-US" sz="3600" kern="0" dirty="0" smtClean="0">
                <a:solidFill>
                  <a:srgbClr val="FFCC00"/>
                </a:solidFill>
              </a:rPr>
            </a:br>
            <a:r>
              <a:rPr lang="en-US" sz="2800" kern="0" dirty="0" smtClean="0">
                <a:solidFill>
                  <a:srgbClr val="FFCC00"/>
                </a:solidFill>
              </a:rPr>
              <a:t>Project Support / Project Itself / O&amp;M, End of Life</a:t>
            </a:r>
            <a:endParaRPr lang="en-US" sz="2800" kern="0" dirty="0">
              <a:solidFill>
                <a:srgbClr val="FFCC00"/>
              </a:solidFill>
            </a:endParaRPr>
          </a:p>
        </p:txBody>
      </p:sp>
      <p:sp>
        <p:nvSpPr>
          <p:cNvPr id="9" name="TextBox 6"/>
          <p:cNvSpPr txBox="1">
            <a:spLocks noChangeArrowheads="1"/>
          </p:cNvSpPr>
          <p:nvPr/>
        </p:nvSpPr>
        <p:spPr bwMode="auto">
          <a:xfrm>
            <a:off x="9563100" y="1813646"/>
            <a:ext cx="6353175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 b="1"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 b="1"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 b="1"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 b="1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algn="ctr" eaLnBrk="1" hangingPunct="1">
              <a:buFont typeface="Wingdings" pitchFamily="2" charset="2"/>
              <a:buNone/>
            </a:pPr>
            <a:r>
              <a:rPr lang="en-US" altLang="en-US" sz="2800" dirty="0" smtClean="0"/>
              <a:t>SITE DEVELOPMENT, LAY DOWN EXAMPLES</a:t>
            </a:r>
          </a:p>
        </p:txBody>
      </p:sp>
      <p:sp>
        <p:nvSpPr>
          <p:cNvPr id="11" name="TextBox 6"/>
          <p:cNvSpPr txBox="1">
            <a:spLocks noChangeArrowheads="1"/>
          </p:cNvSpPr>
          <p:nvPr/>
        </p:nvSpPr>
        <p:spPr bwMode="auto">
          <a:xfrm>
            <a:off x="9982200" y="2482614"/>
            <a:ext cx="32004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 b="1"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 b="1"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 b="1"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 b="1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algn="ctr" eaLnBrk="1" hangingPunct="1">
              <a:buFont typeface="Wingdings" pitchFamily="2" charset="2"/>
              <a:buNone/>
            </a:pPr>
            <a:r>
              <a:rPr lang="en-US" altLang="en-US" sz="2400" dirty="0" smtClean="0"/>
              <a:t>&gt; 90% Local Labor</a:t>
            </a:r>
          </a:p>
        </p:txBody>
      </p:sp>
      <p:sp>
        <p:nvSpPr>
          <p:cNvPr id="13" name="Oval 12"/>
          <p:cNvSpPr/>
          <p:nvPr/>
        </p:nvSpPr>
        <p:spPr bwMode="auto">
          <a:xfrm>
            <a:off x="-2409826" y="3645621"/>
            <a:ext cx="514350" cy="520339"/>
          </a:xfrm>
          <a:prstGeom prst="ellipse">
            <a:avLst/>
          </a:prstGeom>
          <a:noFill/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tabLst/>
            </a:pPr>
            <a:endParaRPr kumimoji="0" lang="en-US" sz="3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itchFamily="18" charset="0"/>
            </a:endParaRPr>
          </a:p>
        </p:txBody>
      </p:sp>
      <p:sp>
        <p:nvSpPr>
          <p:cNvPr id="17" name="Oval 16"/>
          <p:cNvSpPr/>
          <p:nvPr/>
        </p:nvSpPr>
        <p:spPr bwMode="auto">
          <a:xfrm>
            <a:off x="-1905000" y="4686299"/>
            <a:ext cx="457200" cy="381002"/>
          </a:xfrm>
          <a:prstGeom prst="ellipse">
            <a:avLst/>
          </a:prstGeom>
          <a:noFill/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tabLst/>
            </a:pPr>
            <a:endParaRPr kumimoji="0" lang="en-US" sz="3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itchFamily="18" charset="0"/>
            </a:endParaRPr>
          </a:p>
        </p:txBody>
      </p:sp>
      <p:cxnSp>
        <p:nvCxnSpPr>
          <p:cNvPr id="18" name="Straight Arrow Connector 12"/>
          <p:cNvCxnSpPr>
            <a:cxnSpLocks noChangeShapeType="1"/>
          </p:cNvCxnSpPr>
          <p:nvPr/>
        </p:nvCxnSpPr>
        <p:spPr bwMode="auto">
          <a:xfrm flipV="1">
            <a:off x="11887200" y="4171950"/>
            <a:ext cx="1809751" cy="533400"/>
          </a:xfrm>
          <a:prstGeom prst="straightConnector1">
            <a:avLst/>
          </a:prstGeom>
          <a:noFill/>
          <a:ln w="38100" algn="ctr">
            <a:solidFill>
              <a:srgbClr val="EE2D28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1" name="TextBox 6"/>
          <p:cNvSpPr txBox="1">
            <a:spLocks noChangeArrowheads="1"/>
          </p:cNvSpPr>
          <p:nvPr/>
        </p:nvSpPr>
        <p:spPr bwMode="auto">
          <a:xfrm>
            <a:off x="419099" y="1236119"/>
            <a:ext cx="41148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 b="1"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 b="1"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 b="1"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 b="1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algn="ctr" eaLnBrk="1" hangingPunct="1">
              <a:buFont typeface="Wingdings" pitchFamily="2" charset="2"/>
              <a:buNone/>
            </a:pPr>
            <a:r>
              <a:rPr lang="en-US" altLang="en-US" sz="2800" dirty="0" smtClean="0"/>
              <a:t>Operator Training &amp; Redundant Labor</a:t>
            </a:r>
          </a:p>
        </p:txBody>
      </p:sp>
      <p:sp>
        <p:nvSpPr>
          <p:cNvPr id="23" name="TextBox 6"/>
          <p:cNvSpPr txBox="1">
            <a:spLocks noChangeArrowheads="1"/>
          </p:cNvSpPr>
          <p:nvPr/>
        </p:nvSpPr>
        <p:spPr bwMode="auto">
          <a:xfrm>
            <a:off x="1395412" y="2190226"/>
            <a:ext cx="216217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 b="1"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 b="1"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 b="1"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 b="1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algn="ctr" eaLnBrk="1" hangingPunct="1">
              <a:buFont typeface="Wingdings" pitchFamily="2" charset="2"/>
              <a:buNone/>
            </a:pPr>
            <a:r>
              <a:rPr lang="en-US" altLang="en-US" sz="2800" dirty="0" smtClean="0"/>
              <a:t>St. Michael</a:t>
            </a:r>
          </a:p>
        </p:txBody>
      </p:sp>
      <p:pic>
        <p:nvPicPr>
          <p:cNvPr id="2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8600" y="2923380"/>
            <a:ext cx="5257800" cy="35258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2" t="14832" r="16402" b="10593"/>
          <a:stretch>
            <a:fillRect/>
          </a:stretch>
        </p:blipFill>
        <p:spPr bwMode="auto">
          <a:xfrm>
            <a:off x="5105400" y="1119451"/>
            <a:ext cx="3827462" cy="2538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706"/>
          <a:stretch>
            <a:fillRect/>
          </a:stretch>
        </p:blipFill>
        <p:spPr bwMode="auto">
          <a:xfrm>
            <a:off x="5715000" y="3719147"/>
            <a:ext cx="2743200" cy="2696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28718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6750050" y="6269097"/>
            <a:ext cx="21336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 b="1"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 b="1"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 b="1"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 b="1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eaLnBrk="1" hangingPunct="1"/>
            <a:fld id="{96BDAB50-CE0D-47BB-9A51-379B1F44354E}" type="slidenum">
              <a:rPr lang="en-US" altLang="en-US" sz="1200" b="0" smtClean="0">
                <a:latin typeface="Arial" charset="0"/>
              </a:rPr>
              <a:pPr eaLnBrk="1" hangingPunct="1"/>
              <a:t>16</a:t>
            </a:fld>
            <a:endParaRPr lang="en-US" altLang="en-US" sz="1200" b="0" dirty="0" smtClean="0">
              <a:latin typeface="Arial" charset="0"/>
            </a:endParaRPr>
          </a:p>
        </p:txBody>
      </p:sp>
      <p:sp>
        <p:nvSpPr>
          <p:cNvPr id="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9433560" y="762000"/>
            <a:ext cx="3276600" cy="960438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solidFill>
                  <a:srgbClr val="FFCC00"/>
                </a:solidFill>
              </a:rPr>
              <a:t>Sustainable?</a:t>
            </a:r>
          </a:p>
        </p:txBody>
      </p:sp>
      <p:cxnSp>
        <p:nvCxnSpPr>
          <p:cNvPr id="24580" name="Straight Arrow Connector 12"/>
          <p:cNvCxnSpPr>
            <a:cxnSpLocks noChangeShapeType="1"/>
          </p:cNvCxnSpPr>
          <p:nvPr/>
        </p:nvCxnSpPr>
        <p:spPr bwMode="auto">
          <a:xfrm>
            <a:off x="12268200" y="4933951"/>
            <a:ext cx="2143125" cy="266700"/>
          </a:xfrm>
          <a:prstGeom prst="straightConnector1">
            <a:avLst/>
          </a:prstGeom>
          <a:noFill/>
          <a:ln w="38100" algn="ctr">
            <a:solidFill>
              <a:srgbClr val="EE2D28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4583" name="Straight Arrow Connector 8"/>
          <p:cNvCxnSpPr>
            <a:cxnSpLocks noChangeShapeType="1"/>
          </p:cNvCxnSpPr>
          <p:nvPr/>
        </p:nvCxnSpPr>
        <p:spPr bwMode="auto">
          <a:xfrm rot="5400000" flipH="1" flipV="1">
            <a:off x="9220200" y="3200400"/>
            <a:ext cx="685800" cy="228600"/>
          </a:xfrm>
          <a:prstGeom prst="straightConnector1">
            <a:avLst/>
          </a:prstGeom>
          <a:noFill/>
          <a:ln w="38100" algn="ctr">
            <a:solidFill>
              <a:srgbClr val="EE2D28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" name="Title 1"/>
          <p:cNvSpPr txBox="1">
            <a:spLocks/>
          </p:cNvSpPr>
          <p:nvPr/>
        </p:nvSpPr>
        <p:spPr bwMode="auto">
          <a:xfrm>
            <a:off x="381000" y="84333"/>
            <a:ext cx="8229600" cy="10118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9pPr>
          </a:lstStyle>
          <a:p>
            <a:pPr>
              <a:buClrTx/>
              <a:buSzTx/>
              <a:buFontTx/>
              <a:buNone/>
            </a:pPr>
            <a:r>
              <a:rPr lang="en-US" sz="3600" kern="0" dirty="0" smtClean="0">
                <a:solidFill>
                  <a:srgbClr val="FFCC00"/>
                </a:solidFill>
              </a:rPr>
              <a:t>Sustainability is Overarching</a:t>
            </a:r>
            <a:br>
              <a:rPr lang="en-US" sz="3600" kern="0" dirty="0" smtClean="0">
                <a:solidFill>
                  <a:srgbClr val="FFCC00"/>
                </a:solidFill>
              </a:rPr>
            </a:br>
            <a:r>
              <a:rPr lang="en-US" sz="2800" kern="0" dirty="0" smtClean="0">
                <a:solidFill>
                  <a:srgbClr val="FFCC00"/>
                </a:solidFill>
              </a:rPr>
              <a:t>Project Support / Project Itself / O&amp;M, End of Life</a:t>
            </a:r>
            <a:endParaRPr lang="en-US" sz="2800" kern="0" dirty="0">
              <a:solidFill>
                <a:srgbClr val="FFCC00"/>
              </a:solidFill>
            </a:endParaRPr>
          </a:p>
        </p:txBody>
      </p:sp>
      <p:sp>
        <p:nvSpPr>
          <p:cNvPr id="9" name="TextBox 6"/>
          <p:cNvSpPr txBox="1">
            <a:spLocks noChangeArrowheads="1"/>
          </p:cNvSpPr>
          <p:nvPr/>
        </p:nvSpPr>
        <p:spPr bwMode="auto">
          <a:xfrm>
            <a:off x="9563100" y="1813646"/>
            <a:ext cx="6353175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 b="1"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 b="1"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 b="1"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 b="1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algn="ctr" eaLnBrk="1" hangingPunct="1">
              <a:buFont typeface="Wingdings" pitchFamily="2" charset="2"/>
              <a:buNone/>
            </a:pPr>
            <a:r>
              <a:rPr lang="en-US" altLang="en-US" sz="2800" dirty="0" smtClean="0"/>
              <a:t>SITE DEVELOPMENT, LAY DOWN EXAMPLES</a:t>
            </a:r>
          </a:p>
        </p:txBody>
      </p:sp>
      <p:sp>
        <p:nvSpPr>
          <p:cNvPr id="11" name="TextBox 6"/>
          <p:cNvSpPr txBox="1">
            <a:spLocks noChangeArrowheads="1"/>
          </p:cNvSpPr>
          <p:nvPr/>
        </p:nvSpPr>
        <p:spPr bwMode="auto">
          <a:xfrm>
            <a:off x="9982200" y="2482614"/>
            <a:ext cx="32004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 b="1"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 b="1"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 b="1"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 b="1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algn="ctr" eaLnBrk="1" hangingPunct="1">
              <a:buFont typeface="Wingdings" pitchFamily="2" charset="2"/>
              <a:buNone/>
            </a:pPr>
            <a:r>
              <a:rPr lang="en-US" altLang="en-US" sz="2400" dirty="0" smtClean="0"/>
              <a:t>&gt; 90% Local Labor</a:t>
            </a:r>
          </a:p>
        </p:txBody>
      </p:sp>
      <p:sp>
        <p:nvSpPr>
          <p:cNvPr id="13" name="Oval 12"/>
          <p:cNvSpPr/>
          <p:nvPr/>
        </p:nvSpPr>
        <p:spPr bwMode="auto">
          <a:xfrm>
            <a:off x="11147425" y="7696200"/>
            <a:ext cx="514350" cy="520339"/>
          </a:xfrm>
          <a:prstGeom prst="ellipse">
            <a:avLst/>
          </a:prstGeom>
          <a:noFill/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tabLst/>
            </a:pPr>
            <a:endParaRPr kumimoji="0" lang="en-US" sz="3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itchFamily="18" charset="0"/>
            </a:endParaRPr>
          </a:p>
        </p:txBody>
      </p:sp>
      <p:sp>
        <p:nvSpPr>
          <p:cNvPr id="17" name="Oval 16"/>
          <p:cNvSpPr/>
          <p:nvPr/>
        </p:nvSpPr>
        <p:spPr bwMode="auto">
          <a:xfrm>
            <a:off x="11176000" y="6883400"/>
            <a:ext cx="457200" cy="381002"/>
          </a:xfrm>
          <a:prstGeom prst="ellipse">
            <a:avLst/>
          </a:prstGeom>
          <a:noFill/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tabLst/>
            </a:pPr>
            <a:endParaRPr kumimoji="0" lang="en-US" sz="3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itchFamily="18" charset="0"/>
            </a:endParaRPr>
          </a:p>
        </p:txBody>
      </p:sp>
      <p:cxnSp>
        <p:nvCxnSpPr>
          <p:cNvPr id="18" name="Straight Arrow Connector 12"/>
          <p:cNvCxnSpPr>
            <a:cxnSpLocks noChangeShapeType="1"/>
          </p:cNvCxnSpPr>
          <p:nvPr/>
        </p:nvCxnSpPr>
        <p:spPr bwMode="auto">
          <a:xfrm flipV="1">
            <a:off x="11887200" y="4171950"/>
            <a:ext cx="1809751" cy="533400"/>
          </a:xfrm>
          <a:prstGeom prst="straightConnector1">
            <a:avLst/>
          </a:prstGeom>
          <a:noFill/>
          <a:ln w="38100" algn="ctr">
            <a:solidFill>
              <a:srgbClr val="EE2D28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9582151" y="3009900"/>
            <a:ext cx="8229600" cy="4525963"/>
          </a:xfrm>
        </p:spPr>
        <p:txBody>
          <a:bodyPr/>
          <a:lstStyle/>
          <a:p>
            <a:pPr lvl="8"/>
            <a:endParaRPr lang="en-US" dirty="0"/>
          </a:p>
        </p:txBody>
      </p:sp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46" r="10246"/>
          <a:stretch>
            <a:fillRect/>
          </a:stretch>
        </p:blipFill>
        <p:spPr bwMode="auto">
          <a:xfrm>
            <a:off x="2911477" y="1350191"/>
            <a:ext cx="240665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0562" y="1350191"/>
            <a:ext cx="2840038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50" t="12743" r="31500" b="9558"/>
          <a:stretch>
            <a:fillRect/>
          </a:stretch>
        </p:blipFill>
        <p:spPr bwMode="auto">
          <a:xfrm>
            <a:off x="533400" y="3657600"/>
            <a:ext cx="2438400" cy="233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16" t="33488" r="15764" b="8929"/>
          <a:stretch>
            <a:fillRect/>
          </a:stretch>
        </p:blipFill>
        <p:spPr bwMode="auto">
          <a:xfrm>
            <a:off x="3048000" y="3657600"/>
            <a:ext cx="3789363" cy="2359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1" r="4221" b="9381"/>
          <a:stretch>
            <a:fillRect/>
          </a:stretch>
        </p:blipFill>
        <p:spPr bwMode="auto">
          <a:xfrm>
            <a:off x="5051425" y="3643312"/>
            <a:ext cx="3559175" cy="237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9" name="Straight Connector 16"/>
          <p:cNvCxnSpPr>
            <a:cxnSpLocks noChangeShapeType="1"/>
          </p:cNvCxnSpPr>
          <p:nvPr/>
        </p:nvCxnSpPr>
        <p:spPr bwMode="auto">
          <a:xfrm rot="5400000">
            <a:off x="3545682" y="4837906"/>
            <a:ext cx="2362200" cy="1588"/>
          </a:xfrm>
          <a:prstGeom prst="line">
            <a:avLst/>
          </a:prstGeom>
          <a:noFill/>
          <a:ln w="38100" algn="ctr">
            <a:solidFill>
              <a:srgbClr val="EE2D2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0" name="TextBox 18"/>
          <p:cNvSpPr txBox="1">
            <a:spLocks noChangeArrowheads="1"/>
          </p:cNvSpPr>
          <p:nvPr/>
        </p:nvSpPr>
        <p:spPr bwMode="auto">
          <a:xfrm>
            <a:off x="457200" y="6019800"/>
            <a:ext cx="37338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 b="1"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 b="1"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 b="1"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 b="1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eaLnBrk="1" hangingPunct="1">
              <a:buFont typeface="Wingdings" pitchFamily="2" charset="2"/>
              <a:buNone/>
            </a:pPr>
            <a:r>
              <a:rPr lang="en-US" altLang="en-US" sz="2800" dirty="0"/>
              <a:t>Local Wisdom/Talent</a:t>
            </a:r>
          </a:p>
        </p:txBody>
      </p:sp>
      <p:sp>
        <p:nvSpPr>
          <p:cNvPr id="31" name="TextBox 9"/>
          <p:cNvSpPr txBox="1">
            <a:spLocks noChangeArrowheads="1"/>
          </p:cNvSpPr>
          <p:nvPr/>
        </p:nvSpPr>
        <p:spPr bwMode="auto">
          <a:xfrm>
            <a:off x="4735513" y="6019800"/>
            <a:ext cx="36576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 b="1"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 b="1"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 b="1"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 b="1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eaLnBrk="1" hangingPunct="1">
              <a:buFont typeface="Wingdings" pitchFamily="2" charset="2"/>
              <a:buNone/>
            </a:pPr>
            <a:r>
              <a:rPr lang="en-US" altLang="en-US" sz="2800" dirty="0"/>
              <a:t>Respect, Trust, Verify</a:t>
            </a:r>
          </a:p>
        </p:txBody>
      </p:sp>
      <p:sp>
        <p:nvSpPr>
          <p:cNvPr id="32" name="TextBox 18"/>
          <p:cNvSpPr txBox="1">
            <a:spLocks noChangeArrowheads="1"/>
          </p:cNvSpPr>
          <p:nvPr/>
        </p:nvSpPr>
        <p:spPr bwMode="auto">
          <a:xfrm>
            <a:off x="266700" y="1290426"/>
            <a:ext cx="25908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 b="1"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 b="1"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 b="1"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 b="1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eaLnBrk="1" hangingPunct="1">
              <a:buFont typeface="Wingdings" pitchFamily="2" charset="2"/>
              <a:buNone/>
            </a:pPr>
            <a:r>
              <a:rPr lang="en-US" altLang="en-US" sz="2800" dirty="0" smtClean="0"/>
              <a:t>MENTORING</a:t>
            </a:r>
          </a:p>
        </p:txBody>
      </p:sp>
      <p:sp>
        <p:nvSpPr>
          <p:cNvPr id="33" name="TextBox 18"/>
          <p:cNvSpPr txBox="1">
            <a:spLocks noChangeArrowheads="1"/>
          </p:cNvSpPr>
          <p:nvPr/>
        </p:nvSpPr>
        <p:spPr bwMode="auto">
          <a:xfrm>
            <a:off x="266700" y="1926442"/>
            <a:ext cx="2590800" cy="1557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 b="1"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 b="1"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 b="1"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 b="1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algn="ctr" eaLnBrk="1" hangingPunct="1">
              <a:buFont typeface="Wingdings" pitchFamily="2" charset="2"/>
              <a:buNone/>
            </a:pPr>
            <a:r>
              <a:rPr lang="en-US" altLang="en-US" sz="2800" dirty="0" smtClean="0"/>
              <a:t>TVEP</a:t>
            </a:r>
          </a:p>
          <a:p>
            <a:pPr algn="ctr" eaLnBrk="1" hangingPunct="1">
              <a:buFont typeface="Wingdings" pitchFamily="2" charset="2"/>
              <a:buNone/>
            </a:pPr>
            <a:r>
              <a:rPr lang="en-US" altLang="en-US" sz="2800" dirty="0" smtClean="0"/>
              <a:t>RSS</a:t>
            </a:r>
          </a:p>
          <a:p>
            <a:pPr algn="ctr" eaLnBrk="1" hangingPunct="1">
              <a:buFont typeface="Wingdings" pitchFamily="2" charset="2"/>
              <a:buNone/>
            </a:pPr>
            <a:r>
              <a:rPr lang="en-US" altLang="en-US" sz="2800" dirty="0" smtClean="0"/>
              <a:t>ANSEP, ++</a:t>
            </a:r>
          </a:p>
        </p:txBody>
      </p:sp>
    </p:spTree>
    <p:extLst>
      <p:ext uri="{BB962C8B-B14F-4D97-AF65-F5344CB8AC3E}">
        <p14:creationId xmlns:p14="http://schemas.microsoft.com/office/powerpoint/2010/main" val="3857808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6750050" y="6269097"/>
            <a:ext cx="21336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 b="1"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 b="1"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 b="1"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 b="1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eaLnBrk="1" hangingPunct="1"/>
            <a:fld id="{96BDAB50-CE0D-47BB-9A51-379B1F44354E}" type="slidenum">
              <a:rPr lang="en-US" altLang="en-US" sz="1200" b="0" smtClean="0">
                <a:latin typeface="Arial" charset="0"/>
              </a:rPr>
              <a:pPr eaLnBrk="1" hangingPunct="1"/>
              <a:t>17</a:t>
            </a:fld>
            <a:endParaRPr lang="en-US" altLang="en-US" sz="1200" b="0" dirty="0" smtClean="0">
              <a:latin typeface="Arial" charset="0"/>
            </a:endParaRPr>
          </a:p>
        </p:txBody>
      </p:sp>
      <p:sp>
        <p:nvSpPr>
          <p:cNvPr id="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9433560" y="762000"/>
            <a:ext cx="3276600" cy="960438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solidFill>
                  <a:srgbClr val="FFCC00"/>
                </a:solidFill>
              </a:rPr>
              <a:t>Sustainable?</a:t>
            </a:r>
          </a:p>
        </p:txBody>
      </p:sp>
      <p:cxnSp>
        <p:nvCxnSpPr>
          <p:cNvPr id="24580" name="Straight Arrow Connector 12"/>
          <p:cNvCxnSpPr>
            <a:cxnSpLocks noChangeShapeType="1"/>
          </p:cNvCxnSpPr>
          <p:nvPr/>
        </p:nvCxnSpPr>
        <p:spPr bwMode="auto">
          <a:xfrm>
            <a:off x="12268200" y="4933951"/>
            <a:ext cx="2143125" cy="266700"/>
          </a:xfrm>
          <a:prstGeom prst="straightConnector1">
            <a:avLst/>
          </a:prstGeom>
          <a:noFill/>
          <a:ln w="38100" algn="ctr">
            <a:solidFill>
              <a:srgbClr val="EE2D28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" name="Title 1"/>
          <p:cNvSpPr txBox="1">
            <a:spLocks/>
          </p:cNvSpPr>
          <p:nvPr/>
        </p:nvSpPr>
        <p:spPr bwMode="auto">
          <a:xfrm>
            <a:off x="381000" y="84333"/>
            <a:ext cx="8229600" cy="10118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9pPr>
          </a:lstStyle>
          <a:p>
            <a:pPr>
              <a:buClrTx/>
              <a:buSzTx/>
              <a:buFontTx/>
              <a:buNone/>
            </a:pPr>
            <a:r>
              <a:rPr lang="en-US" sz="3600" kern="0" dirty="0" smtClean="0">
                <a:solidFill>
                  <a:srgbClr val="FFCC00"/>
                </a:solidFill>
              </a:rPr>
              <a:t>Sustainability is Overarching</a:t>
            </a:r>
            <a:br>
              <a:rPr lang="en-US" sz="3600" kern="0" dirty="0" smtClean="0">
                <a:solidFill>
                  <a:srgbClr val="FFCC00"/>
                </a:solidFill>
              </a:rPr>
            </a:br>
            <a:r>
              <a:rPr lang="en-US" sz="2800" kern="0" dirty="0" smtClean="0">
                <a:solidFill>
                  <a:srgbClr val="FFCC00"/>
                </a:solidFill>
              </a:rPr>
              <a:t>Project Support / Project Itself / O&amp;M, End of Life</a:t>
            </a:r>
            <a:endParaRPr lang="en-US" sz="2800" kern="0" dirty="0">
              <a:solidFill>
                <a:srgbClr val="FFCC00"/>
              </a:solidFill>
            </a:endParaRPr>
          </a:p>
        </p:txBody>
      </p:sp>
      <p:sp>
        <p:nvSpPr>
          <p:cNvPr id="9" name="TextBox 6"/>
          <p:cNvSpPr txBox="1">
            <a:spLocks noChangeArrowheads="1"/>
          </p:cNvSpPr>
          <p:nvPr/>
        </p:nvSpPr>
        <p:spPr bwMode="auto">
          <a:xfrm>
            <a:off x="1524000" y="1100186"/>
            <a:ext cx="635317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 b="1"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 b="1"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 b="1"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 b="1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algn="ctr" eaLnBrk="1" hangingPunct="1">
              <a:buFont typeface="Wingdings" pitchFamily="2" charset="2"/>
              <a:buNone/>
            </a:pPr>
            <a:r>
              <a:rPr lang="en-US" altLang="en-US" sz="2800" dirty="0" smtClean="0"/>
              <a:t>Transportation = Lifeline Protection</a:t>
            </a:r>
          </a:p>
        </p:txBody>
      </p:sp>
      <p:sp>
        <p:nvSpPr>
          <p:cNvPr id="11" name="TextBox 6"/>
          <p:cNvSpPr txBox="1">
            <a:spLocks noChangeArrowheads="1"/>
          </p:cNvSpPr>
          <p:nvPr/>
        </p:nvSpPr>
        <p:spPr bwMode="auto">
          <a:xfrm>
            <a:off x="9982200" y="2482614"/>
            <a:ext cx="32004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 b="1"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 b="1"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 b="1"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 b="1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algn="ctr" eaLnBrk="1" hangingPunct="1">
              <a:buFont typeface="Wingdings" pitchFamily="2" charset="2"/>
              <a:buNone/>
            </a:pPr>
            <a:r>
              <a:rPr lang="en-US" altLang="en-US" sz="2400" dirty="0" smtClean="0"/>
              <a:t>&gt; 90% Local Labor</a:t>
            </a:r>
          </a:p>
        </p:txBody>
      </p:sp>
      <p:sp>
        <p:nvSpPr>
          <p:cNvPr id="13" name="Oval 12"/>
          <p:cNvSpPr/>
          <p:nvPr/>
        </p:nvSpPr>
        <p:spPr bwMode="auto">
          <a:xfrm>
            <a:off x="11147425" y="7696200"/>
            <a:ext cx="514350" cy="520339"/>
          </a:xfrm>
          <a:prstGeom prst="ellipse">
            <a:avLst/>
          </a:prstGeom>
          <a:noFill/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tabLst/>
            </a:pPr>
            <a:endParaRPr kumimoji="0" lang="en-US" sz="3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itchFamily="18" charset="0"/>
            </a:endParaRPr>
          </a:p>
        </p:txBody>
      </p:sp>
      <p:sp>
        <p:nvSpPr>
          <p:cNvPr id="17" name="Oval 16"/>
          <p:cNvSpPr/>
          <p:nvPr/>
        </p:nvSpPr>
        <p:spPr bwMode="auto">
          <a:xfrm>
            <a:off x="11176000" y="6883400"/>
            <a:ext cx="457200" cy="381002"/>
          </a:xfrm>
          <a:prstGeom prst="ellipse">
            <a:avLst/>
          </a:prstGeom>
          <a:noFill/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tabLst/>
            </a:pPr>
            <a:endParaRPr kumimoji="0" lang="en-US" sz="3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itchFamily="18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9582151" y="5981700"/>
            <a:ext cx="8229600" cy="4525963"/>
          </a:xfrm>
        </p:spPr>
        <p:txBody>
          <a:bodyPr/>
          <a:lstStyle/>
          <a:p>
            <a:pPr lvl="8"/>
            <a:endParaRPr lang="en-US" dirty="0"/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34358"/>
          <a:stretch/>
        </p:blipFill>
        <p:spPr bwMode="auto">
          <a:xfrm>
            <a:off x="1843088" y="1614935"/>
            <a:ext cx="6643687" cy="1828800"/>
          </a:xfrm>
          <a:prstGeom prst="rect">
            <a:avLst/>
          </a:prstGeom>
          <a:noFill/>
          <a:ln w="38100" cap="flat" cmpd="sng" algn="ctr">
            <a:solidFill>
              <a:schemeClr val="bg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5" name="TextBox 6"/>
          <p:cNvSpPr txBox="1">
            <a:spLocks noChangeArrowheads="1"/>
          </p:cNvSpPr>
          <p:nvPr/>
        </p:nvSpPr>
        <p:spPr bwMode="auto">
          <a:xfrm>
            <a:off x="114300" y="2529335"/>
            <a:ext cx="1981200" cy="1988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 b="1"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 b="1"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 b="1"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 b="1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eaLnBrk="1" hangingPunct="1">
              <a:buFont typeface="Wingdings" pitchFamily="2" charset="2"/>
              <a:buNone/>
            </a:pPr>
            <a:r>
              <a:rPr lang="en-US" altLang="en-US" sz="2800" dirty="0" smtClean="0"/>
              <a:t>Scammon</a:t>
            </a:r>
            <a:br>
              <a:rPr lang="en-US" altLang="en-US" sz="2800" dirty="0" smtClean="0"/>
            </a:br>
            <a:r>
              <a:rPr lang="en-US" altLang="en-US" sz="2800" dirty="0" smtClean="0"/>
              <a:t>Bay</a:t>
            </a:r>
          </a:p>
          <a:p>
            <a:pPr eaLnBrk="1" hangingPunct="1">
              <a:buFont typeface="Wingdings" pitchFamily="2" charset="2"/>
              <a:buNone/>
            </a:pPr>
            <a:endParaRPr lang="en-US" altLang="en-US" sz="2800" dirty="0" smtClean="0"/>
          </a:p>
          <a:p>
            <a:pPr eaLnBrk="1" hangingPunct="1">
              <a:buFont typeface="Wingdings" pitchFamily="2" charset="2"/>
              <a:buNone/>
            </a:pPr>
            <a:r>
              <a:rPr lang="en-US" altLang="en-US" sz="2800" dirty="0" smtClean="0"/>
              <a:t>Newtok</a:t>
            </a:r>
          </a:p>
        </p:txBody>
      </p:sp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2395" y="3696877"/>
            <a:ext cx="3556361" cy="2470421"/>
          </a:xfrm>
          <a:prstGeom prst="rect">
            <a:avLst/>
          </a:prstGeom>
          <a:noFill/>
          <a:ln w="38100" cap="flat" cmpd="sng" algn="ctr">
            <a:solidFill>
              <a:schemeClr val="bg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33" t="9176" r="1178" b="14686"/>
          <a:stretch/>
        </p:blipFill>
        <p:spPr bwMode="auto">
          <a:xfrm>
            <a:off x="5410200" y="3625301"/>
            <a:ext cx="3408363" cy="2527571"/>
          </a:xfrm>
          <a:prstGeom prst="rect">
            <a:avLst/>
          </a:prstGeom>
          <a:noFill/>
          <a:ln w="38100" algn="ctr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4583" name="Straight Arrow Connector 8"/>
          <p:cNvCxnSpPr>
            <a:cxnSpLocks noChangeShapeType="1"/>
          </p:cNvCxnSpPr>
          <p:nvPr/>
        </p:nvCxnSpPr>
        <p:spPr bwMode="auto">
          <a:xfrm flipV="1">
            <a:off x="6781800" y="5334000"/>
            <a:ext cx="1676400" cy="1295400"/>
          </a:xfrm>
          <a:prstGeom prst="straightConnector1">
            <a:avLst/>
          </a:prstGeom>
          <a:noFill/>
          <a:ln w="38100" algn="ctr">
            <a:solidFill>
              <a:srgbClr val="EE2D28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8" name="Straight Arrow Connector 12"/>
          <p:cNvCxnSpPr>
            <a:cxnSpLocks noChangeShapeType="1"/>
          </p:cNvCxnSpPr>
          <p:nvPr/>
        </p:nvCxnSpPr>
        <p:spPr bwMode="auto">
          <a:xfrm flipH="1" flipV="1">
            <a:off x="3886200" y="5562601"/>
            <a:ext cx="2971800" cy="1066799"/>
          </a:xfrm>
          <a:prstGeom prst="straightConnector1">
            <a:avLst/>
          </a:prstGeom>
          <a:noFill/>
          <a:ln w="38100" algn="ctr">
            <a:solidFill>
              <a:srgbClr val="EE2D28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3570808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524000"/>
            <a:ext cx="7624763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8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6750050" y="6269097"/>
            <a:ext cx="21336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 b="1"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 b="1"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 b="1"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 b="1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eaLnBrk="1" hangingPunct="1"/>
            <a:fld id="{96BDAB50-CE0D-47BB-9A51-379B1F44354E}" type="slidenum">
              <a:rPr lang="en-US" altLang="en-US" sz="1200" b="0" smtClean="0">
                <a:latin typeface="Arial" charset="0"/>
              </a:rPr>
              <a:pPr eaLnBrk="1" hangingPunct="1"/>
              <a:t>18</a:t>
            </a:fld>
            <a:endParaRPr lang="en-US" altLang="en-US" sz="1200" b="0" dirty="0" smtClean="0">
              <a:latin typeface="Arial" charset="0"/>
            </a:endParaRPr>
          </a:p>
        </p:txBody>
      </p:sp>
      <p:sp>
        <p:nvSpPr>
          <p:cNvPr id="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9433560" y="762000"/>
            <a:ext cx="3276600" cy="960438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solidFill>
                  <a:srgbClr val="FFCC00"/>
                </a:solidFill>
              </a:rPr>
              <a:t>Sustainable?</a:t>
            </a:r>
          </a:p>
        </p:txBody>
      </p:sp>
      <p:cxnSp>
        <p:nvCxnSpPr>
          <p:cNvPr id="24580" name="Straight Arrow Connector 12"/>
          <p:cNvCxnSpPr>
            <a:cxnSpLocks noChangeShapeType="1"/>
          </p:cNvCxnSpPr>
          <p:nvPr/>
        </p:nvCxnSpPr>
        <p:spPr bwMode="auto">
          <a:xfrm>
            <a:off x="12268200" y="4933951"/>
            <a:ext cx="2143125" cy="266700"/>
          </a:xfrm>
          <a:prstGeom prst="straightConnector1">
            <a:avLst/>
          </a:prstGeom>
          <a:noFill/>
          <a:ln w="38100" algn="ctr">
            <a:solidFill>
              <a:srgbClr val="EE2D28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" name="Title 1"/>
          <p:cNvSpPr txBox="1">
            <a:spLocks/>
          </p:cNvSpPr>
          <p:nvPr/>
        </p:nvSpPr>
        <p:spPr bwMode="auto">
          <a:xfrm>
            <a:off x="381000" y="84333"/>
            <a:ext cx="8229600" cy="10118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9pPr>
          </a:lstStyle>
          <a:p>
            <a:pPr>
              <a:buClrTx/>
              <a:buSzTx/>
              <a:buFontTx/>
              <a:buNone/>
            </a:pPr>
            <a:r>
              <a:rPr lang="en-US" sz="3600" kern="0" dirty="0" smtClean="0">
                <a:solidFill>
                  <a:srgbClr val="FFCC00"/>
                </a:solidFill>
              </a:rPr>
              <a:t>Sustainability is Overarching</a:t>
            </a:r>
            <a:br>
              <a:rPr lang="en-US" sz="3600" kern="0" dirty="0" smtClean="0">
                <a:solidFill>
                  <a:srgbClr val="FFCC00"/>
                </a:solidFill>
              </a:rPr>
            </a:br>
            <a:r>
              <a:rPr lang="en-US" sz="2800" kern="0" dirty="0" smtClean="0">
                <a:solidFill>
                  <a:srgbClr val="FFCC00"/>
                </a:solidFill>
              </a:rPr>
              <a:t>Project Support / Project Itself / O&amp;M, End of Life</a:t>
            </a:r>
            <a:endParaRPr lang="en-US" sz="2800" kern="0" dirty="0">
              <a:solidFill>
                <a:srgbClr val="FFCC00"/>
              </a:solidFill>
            </a:endParaRPr>
          </a:p>
        </p:txBody>
      </p:sp>
      <p:sp>
        <p:nvSpPr>
          <p:cNvPr id="9" name="TextBox 6"/>
          <p:cNvSpPr txBox="1">
            <a:spLocks noChangeArrowheads="1"/>
          </p:cNvSpPr>
          <p:nvPr/>
        </p:nvSpPr>
        <p:spPr bwMode="auto">
          <a:xfrm>
            <a:off x="1523999" y="1001565"/>
            <a:ext cx="635317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 b="1"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 b="1"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 b="1"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 b="1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algn="ctr" eaLnBrk="1" hangingPunct="1">
              <a:buFont typeface="Wingdings" pitchFamily="2" charset="2"/>
              <a:buNone/>
            </a:pPr>
            <a:r>
              <a:rPr lang="en-US" altLang="en-US" sz="2800" dirty="0" smtClean="0"/>
              <a:t>Transportation = Lifeline Protection</a:t>
            </a:r>
          </a:p>
        </p:txBody>
      </p:sp>
      <p:sp>
        <p:nvSpPr>
          <p:cNvPr id="11" name="TextBox 6"/>
          <p:cNvSpPr txBox="1">
            <a:spLocks noChangeArrowheads="1"/>
          </p:cNvSpPr>
          <p:nvPr/>
        </p:nvSpPr>
        <p:spPr bwMode="auto">
          <a:xfrm>
            <a:off x="9982200" y="2482614"/>
            <a:ext cx="32004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 b="1"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 b="1"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 b="1"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 b="1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algn="ctr" eaLnBrk="1" hangingPunct="1">
              <a:buFont typeface="Wingdings" pitchFamily="2" charset="2"/>
              <a:buNone/>
            </a:pPr>
            <a:r>
              <a:rPr lang="en-US" altLang="en-US" sz="2400" dirty="0" smtClean="0"/>
              <a:t>&gt; 90% Local Labor</a:t>
            </a:r>
          </a:p>
        </p:txBody>
      </p:sp>
      <p:sp>
        <p:nvSpPr>
          <p:cNvPr id="13" name="Oval 12"/>
          <p:cNvSpPr/>
          <p:nvPr/>
        </p:nvSpPr>
        <p:spPr bwMode="auto">
          <a:xfrm>
            <a:off x="11147425" y="7696200"/>
            <a:ext cx="514350" cy="520339"/>
          </a:xfrm>
          <a:prstGeom prst="ellipse">
            <a:avLst/>
          </a:prstGeom>
          <a:noFill/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tabLst/>
            </a:pPr>
            <a:endParaRPr kumimoji="0" lang="en-US" sz="3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itchFamily="18" charset="0"/>
            </a:endParaRPr>
          </a:p>
        </p:txBody>
      </p:sp>
      <p:sp>
        <p:nvSpPr>
          <p:cNvPr id="17" name="Oval 16"/>
          <p:cNvSpPr/>
          <p:nvPr/>
        </p:nvSpPr>
        <p:spPr bwMode="auto">
          <a:xfrm>
            <a:off x="11176000" y="6883400"/>
            <a:ext cx="457200" cy="381002"/>
          </a:xfrm>
          <a:prstGeom prst="ellipse">
            <a:avLst/>
          </a:prstGeom>
          <a:noFill/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tabLst/>
            </a:pPr>
            <a:endParaRPr kumimoji="0" lang="en-US" sz="3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itchFamily="18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9582151" y="5981700"/>
            <a:ext cx="8229600" cy="4525963"/>
          </a:xfrm>
        </p:spPr>
        <p:txBody>
          <a:bodyPr/>
          <a:lstStyle/>
          <a:p>
            <a:pPr lvl="8"/>
            <a:endParaRPr lang="en-US" dirty="0"/>
          </a:p>
        </p:txBody>
      </p:sp>
      <p:sp>
        <p:nvSpPr>
          <p:cNvPr id="15" name="TextBox 6"/>
          <p:cNvSpPr txBox="1">
            <a:spLocks noChangeArrowheads="1"/>
          </p:cNvSpPr>
          <p:nvPr/>
        </p:nvSpPr>
        <p:spPr bwMode="auto">
          <a:xfrm>
            <a:off x="3659981" y="3886855"/>
            <a:ext cx="1981200" cy="523220"/>
          </a:xfrm>
          <a:prstGeom prst="rect">
            <a:avLst/>
          </a:prstGeom>
          <a:solidFill>
            <a:schemeClr val="bg1">
              <a:lumMod val="60000"/>
              <a:lumOff val="40000"/>
            </a:schemeClr>
          </a:solidFill>
          <a:ln w="38100">
            <a:solidFill>
              <a:srgbClr val="000000"/>
            </a:solidFill>
          </a:ln>
          <a:extLst/>
        </p:spPr>
        <p:txBody>
          <a:bodyPr wrap="square">
            <a:spAutoFit/>
          </a:bodyPr>
          <a:lstStyle>
            <a:lvl1pPr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 b="1"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 b="1"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 b="1"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 b="1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algn="ctr" eaLnBrk="1" hangingPunct="1">
              <a:buFont typeface="Wingdings" pitchFamily="2" charset="2"/>
              <a:buNone/>
            </a:pPr>
            <a:r>
              <a:rPr lang="en-US" altLang="en-US" sz="2800" dirty="0" smtClean="0"/>
              <a:t>Chevak</a:t>
            </a:r>
          </a:p>
        </p:txBody>
      </p:sp>
      <p:cxnSp>
        <p:nvCxnSpPr>
          <p:cNvPr id="24583" name="Straight Arrow Connector 8"/>
          <p:cNvCxnSpPr>
            <a:cxnSpLocks noChangeShapeType="1"/>
          </p:cNvCxnSpPr>
          <p:nvPr/>
        </p:nvCxnSpPr>
        <p:spPr bwMode="auto">
          <a:xfrm flipV="1">
            <a:off x="13339762" y="4286251"/>
            <a:ext cx="1676400" cy="1295400"/>
          </a:xfrm>
          <a:prstGeom prst="straightConnector1">
            <a:avLst/>
          </a:prstGeom>
          <a:noFill/>
          <a:ln w="38100" algn="ctr">
            <a:solidFill>
              <a:srgbClr val="EE2D28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8" name="Straight Arrow Connector 12"/>
          <p:cNvCxnSpPr>
            <a:cxnSpLocks noChangeShapeType="1"/>
          </p:cNvCxnSpPr>
          <p:nvPr/>
        </p:nvCxnSpPr>
        <p:spPr bwMode="auto">
          <a:xfrm flipH="1" flipV="1">
            <a:off x="12725400" y="3429000"/>
            <a:ext cx="2971800" cy="1066799"/>
          </a:xfrm>
          <a:prstGeom prst="straightConnector1">
            <a:avLst/>
          </a:prstGeom>
          <a:noFill/>
          <a:ln w="38100" algn="ctr">
            <a:solidFill>
              <a:srgbClr val="EE2D28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154111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6750050" y="6269097"/>
            <a:ext cx="21336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 b="1"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 b="1"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 b="1"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 b="1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eaLnBrk="1" hangingPunct="1"/>
            <a:fld id="{96BDAB50-CE0D-47BB-9A51-379B1F44354E}" type="slidenum">
              <a:rPr lang="en-US" altLang="en-US" sz="1200" b="0" smtClean="0">
                <a:latin typeface="Arial" charset="0"/>
              </a:rPr>
              <a:pPr eaLnBrk="1" hangingPunct="1"/>
              <a:t>19</a:t>
            </a:fld>
            <a:endParaRPr lang="en-US" altLang="en-US" sz="1200" b="0" dirty="0" smtClean="0">
              <a:latin typeface="Arial" charset="0"/>
            </a:endParaRPr>
          </a:p>
        </p:txBody>
      </p:sp>
      <p:sp>
        <p:nvSpPr>
          <p:cNvPr id="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10248900" y="187243"/>
            <a:ext cx="3276600" cy="960438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solidFill>
                  <a:srgbClr val="FFCC00"/>
                </a:solidFill>
              </a:rPr>
              <a:t>Sustainable?</a:t>
            </a:r>
          </a:p>
        </p:txBody>
      </p:sp>
      <p:cxnSp>
        <p:nvCxnSpPr>
          <p:cNvPr id="24580" name="Straight Arrow Connector 12"/>
          <p:cNvCxnSpPr>
            <a:cxnSpLocks noChangeShapeType="1"/>
          </p:cNvCxnSpPr>
          <p:nvPr/>
        </p:nvCxnSpPr>
        <p:spPr bwMode="auto">
          <a:xfrm>
            <a:off x="12268200" y="4933951"/>
            <a:ext cx="2143125" cy="266700"/>
          </a:xfrm>
          <a:prstGeom prst="straightConnector1">
            <a:avLst/>
          </a:prstGeom>
          <a:noFill/>
          <a:ln w="38100" algn="ctr">
            <a:solidFill>
              <a:srgbClr val="EE2D28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4583" name="Straight Arrow Connector 8"/>
          <p:cNvCxnSpPr>
            <a:cxnSpLocks noChangeShapeType="1"/>
          </p:cNvCxnSpPr>
          <p:nvPr/>
        </p:nvCxnSpPr>
        <p:spPr bwMode="auto">
          <a:xfrm rot="5400000" flipH="1" flipV="1">
            <a:off x="9220200" y="3200400"/>
            <a:ext cx="685800" cy="228600"/>
          </a:xfrm>
          <a:prstGeom prst="straightConnector1">
            <a:avLst/>
          </a:prstGeom>
          <a:noFill/>
          <a:ln w="38100" algn="ctr">
            <a:solidFill>
              <a:srgbClr val="EE2D28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" name="Title 1"/>
          <p:cNvSpPr txBox="1">
            <a:spLocks/>
          </p:cNvSpPr>
          <p:nvPr/>
        </p:nvSpPr>
        <p:spPr bwMode="auto">
          <a:xfrm>
            <a:off x="381000" y="84333"/>
            <a:ext cx="8229600" cy="10118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9pPr>
          </a:lstStyle>
          <a:p>
            <a:pPr>
              <a:buClrTx/>
              <a:buSzTx/>
              <a:buFontTx/>
              <a:buNone/>
            </a:pPr>
            <a:r>
              <a:rPr lang="en-US" sz="3600" kern="0" dirty="0" smtClean="0">
                <a:solidFill>
                  <a:srgbClr val="FFCC00"/>
                </a:solidFill>
              </a:rPr>
              <a:t>Sustainability is Overarching</a:t>
            </a:r>
            <a:br>
              <a:rPr lang="en-US" sz="3600" kern="0" dirty="0" smtClean="0">
                <a:solidFill>
                  <a:srgbClr val="FFCC00"/>
                </a:solidFill>
              </a:rPr>
            </a:br>
            <a:r>
              <a:rPr lang="en-US" sz="2800" kern="0" dirty="0" smtClean="0">
                <a:solidFill>
                  <a:srgbClr val="FFCC00"/>
                </a:solidFill>
              </a:rPr>
              <a:t>Project Support / Project Itself / O&amp;M, End of Life</a:t>
            </a:r>
            <a:endParaRPr lang="en-US" sz="2800" kern="0" dirty="0">
              <a:solidFill>
                <a:srgbClr val="FFCC00"/>
              </a:solidFill>
            </a:endParaRPr>
          </a:p>
        </p:txBody>
      </p:sp>
      <p:sp>
        <p:nvSpPr>
          <p:cNvPr id="9" name="TextBox 6"/>
          <p:cNvSpPr txBox="1">
            <a:spLocks noChangeArrowheads="1"/>
          </p:cNvSpPr>
          <p:nvPr/>
        </p:nvSpPr>
        <p:spPr bwMode="auto">
          <a:xfrm>
            <a:off x="1447800" y="1119106"/>
            <a:ext cx="635317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 b="1"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 b="1"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 b="1"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 b="1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algn="ctr" eaLnBrk="1" hangingPunct="1">
              <a:buFont typeface="Wingdings" pitchFamily="2" charset="2"/>
              <a:buNone/>
            </a:pPr>
            <a:r>
              <a:rPr lang="en-US" altLang="en-US" sz="2800" dirty="0" smtClean="0"/>
              <a:t>Climate Projections</a:t>
            </a:r>
          </a:p>
        </p:txBody>
      </p:sp>
      <p:sp>
        <p:nvSpPr>
          <p:cNvPr id="11" name="TextBox 6"/>
          <p:cNvSpPr txBox="1">
            <a:spLocks noChangeArrowheads="1"/>
          </p:cNvSpPr>
          <p:nvPr/>
        </p:nvSpPr>
        <p:spPr bwMode="auto">
          <a:xfrm>
            <a:off x="9982200" y="2482614"/>
            <a:ext cx="32004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 b="1"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 b="1"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 b="1"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 b="1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algn="ctr" eaLnBrk="1" hangingPunct="1">
              <a:buFont typeface="Wingdings" pitchFamily="2" charset="2"/>
              <a:buNone/>
            </a:pPr>
            <a:r>
              <a:rPr lang="en-US" altLang="en-US" sz="2400" dirty="0" smtClean="0"/>
              <a:t>&gt; 90% Local Labor</a:t>
            </a:r>
          </a:p>
        </p:txBody>
      </p:sp>
      <p:sp>
        <p:nvSpPr>
          <p:cNvPr id="13" name="Oval 12"/>
          <p:cNvSpPr/>
          <p:nvPr/>
        </p:nvSpPr>
        <p:spPr bwMode="auto">
          <a:xfrm>
            <a:off x="11147425" y="7696200"/>
            <a:ext cx="514350" cy="520339"/>
          </a:xfrm>
          <a:prstGeom prst="ellipse">
            <a:avLst/>
          </a:prstGeom>
          <a:noFill/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tabLst/>
            </a:pPr>
            <a:endParaRPr kumimoji="0" lang="en-US" sz="3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itchFamily="18" charset="0"/>
            </a:endParaRPr>
          </a:p>
        </p:txBody>
      </p:sp>
      <p:sp>
        <p:nvSpPr>
          <p:cNvPr id="17" name="Oval 16"/>
          <p:cNvSpPr/>
          <p:nvPr/>
        </p:nvSpPr>
        <p:spPr bwMode="auto">
          <a:xfrm>
            <a:off x="11176000" y="6883400"/>
            <a:ext cx="457200" cy="381002"/>
          </a:xfrm>
          <a:prstGeom prst="ellipse">
            <a:avLst/>
          </a:prstGeom>
          <a:noFill/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tabLst/>
            </a:pPr>
            <a:endParaRPr kumimoji="0" lang="en-US" sz="3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itchFamily="18" charset="0"/>
            </a:endParaRPr>
          </a:p>
        </p:txBody>
      </p:sp>
      <p:cxnSp>
        <p:nvCxnSpPr>
          <p:cNvPr id="18" name="Straight Arrow Connector 12"/>
          <p:cNvCxnSpPr>
            <a:cxnSpLocks noChangeShapeType="1"/>
          </p:cNvCxnSpPr>
          <p:nvPr/>
        </p:nvCxnSpPr>
        <p:spPr bwMode="auto">
          <a:xfrm flipV="1">
            <a:off x="11887200" y="4171950"/>
            <a:ext cx="1809751" cy="533400"/>
          </a:xfrm>
          <a:prstGeom prst="straightConnector1">
            <a:avLst/>
          </a:prstGeom>
          <a:noFill/>
          <a:ln w="38100" algn="ctr">
            <a:solidFill>
              <a:srgbClr val="EE2D28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9582151" y="3009900"/>
            <a:ext cx="8229600" cy="4525963"/>
          </a:xfrm>
        </p:spPr>
        <p:txBody>
          <a:bodyPr/>
          <a:lstStyle/>
          <a:p>
            <a:pPr lvl="8"/>
            <a:endParaRPr lang="en-US" dirty="0"/>
          </a:p>
        </p:txBody>
      </p:sp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128837"/>
            <a:ext cx="3883025" cy="2576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36" r="11707" b="15636"/>
          <a:stretch>
            <a:fillRect/>
          </a:stretch>
        </p:blipFill>
        <p:spPr bwMode="auto">
          <a:xfrm>
            <a:off x="4624387" y="2257425"/>
            <a:ext cx="4198938" cy="244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6"/>
          <p:cNvSpPr txBox="1">
            <a:spLocks noChangeArrowheads="1"/>
          </p:cNvSpPr>
          <p:nvPr/>
        </p:nvSpPr>
        <p:spPr bwMode="auto">
          <a:xfrm>
            <a:off x="3633787" y="4805691"/>
            <a:ext cx="1981200" cy="523220"/>
          </a:xfrm>
          <a:prstGeom prst="rect">
            <a:avLst/>
          </a:prstGeom>
          <a:solidFill>
            <a:schemeClr val="bg1">
              <a:lumMod val="60000"/>
              <a:lumOff val="40000"/>
            </a:schemeClr>
          </a:solidFill>
          <a:ln w="38100">
            <a:solidFill>
              <a:srgbClr val="000000"/>
            </a:solidFill>
          </a:ln>
          <a:extLst/>
        </p:spPr>
        <p:txBody>
          <a:bodyPr wrap="square">
            <a:spAutoFit/>
          </a:bodyPr>
          <a:lstStyle>
            <a:lvl1pPr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 b="1"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 b="1"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 b="1"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 b="1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algn="ctr" eaLnBrk="1" hangingPunct="1">
              <a:buFont typeface="Wingdings" pitchFamily="2" charset="2"/>
              <a:buNone/>
            </a:pPr>
            <a:r>
              <a:rPr lang="en-US" altLang="en-US" sz="2800" dirty="0" smtClean="0"/>
              <a:t>Chevak</a:t>
            </a:r>
          </a:p>
        </p:txBody>
      </p:sp>
    </p:spTree>
    <p:extLst>
      <p:ext uri="{BB962C8B-B14F-4D97-AF65-F5344CB8AC3E}">
        <p14:creationId xmlns:p14="http://schemas.microsoft.com/office/powerpoint/2010/main" val="1055006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CBNA-Directorymap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3" t="2441" r="33643" b="28778"/>
          <a:stretch/>
        </p:blipFill>
        <p:spPr>
          <a:xfrm>
            <a:off x="1219200" y="838200"/>
            <a:ext cx="7010400" cy="5584556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52400"/>
            <a:ext cx="8229600" cy="792162"/>
          </a:xfrm>
        </p:spPr>
        <p:txBody>
          <a:bodyPr/>
          <a:lstStyle/>
          <a:p>
            <a:r>
              <a:rPr lang="en-US" dirty="0" smtClean="0">
                <a:solidFill>
                  <a:srgbClr val="FFC000"/>
                </a:solidFill>
              </a:rPr>
              <a:t>35 Yrs.  50 Villages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5891293"/>
            <a:ext cx="2514600" cy="450742"/>
          </a:xfrm>
          <a:solidFill>
            <a:schemeClr val="bg1"/>
          </a:solidFill>
          <a:ln>
            <a:solidFill>
              <a:schemeClr val="accent1">
                <a:shade val="50000"/>
              </a:schemeClr>
            </a:solidFill>
          </a:ln>
        </p:spPr>
        <p:txBody>
          <a:bodyPr>
            <a:normAutofit fontScale="70000" lnSpcReduction="20000"/>
          </a:bodyPr>
          <a:lstStyle/>
          <a:p>
            <a:pPr marL="0" indent="0" algn="ctr">
              <a:buNone/>
            </a:pPr>
            <a:r>
              <a:rPr lang="en-US" u="sng" dirty="0" smtClean="0"/>
              <a:t>Northern 2/3 </a:t>
            </a:r>
            <a:r>
              <a:rPr lang="en-US" dirty="0" smtClean="0"/>
              <a:t>Alaska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734300" y="6342035"/>
            <a:ext cx="1219200" cy="365125"/>
          </a:xfrm>
        </p:spPr>
        <p:txBody>
          <a:bodyPr/>
          <a:lstStyle/>
          <a:p>
            <a:fld id="{B6F15528-21DE-4FAA-801E-634DDDAF4B2B}" type="slidenum">
              <a:rPr lang="en-US" smtClean="0">
                <a:solidFill>
                  <a:schemeClr val="tx1"/>
                </a:solidFill>
              </a:rPr>
              <a:pPr/>
              <a:t>2</a:t>
            </a:fld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1828800" y="4114800"/>
            <a:ext cx="6781800" cy="2630191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 flipV="1">
            <a:off x="8277225" y="3479855"/>
            <a:ext cx="304800" cy="644470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 flipV="1">
            <a:off x="1524000" y="6100521"/>
            <a:ext cx="304800" cy="644470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0" descr="pvpflightphoto-croppe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819150"/>
            <a:ext cx="1447800" cy="1741238"/>
          </a:xfrm>
          <a:prstGeom prst="rect">
            <a:avLst/>
          </a:prstGeom>
          <a:noFill/>
          <a:ln w="25400">
            <a:solidFill>
              <a:srgbClr val="0000FF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4059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6750050" y="6269097"/>
            <a:ext cx="21336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 b="1"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 b="1"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 b="1"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 b="1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eaLnBrk="1" hangingPunct="1"/>
            <a:fld id="{96BDAB50-CE0D-47BB-9A51-379B1F44354E}" type="slidenum">
              <a:rPr lang="en-US" altLang="en-US" sz="1200" b="0" smtClean="0">
                <a:latin typeface="Arial" charset="0"/>
              </a:rPr>
              <a:pPr eaLnBrk="1" hangingPunct="1"/>
              <a:t>20</a:t>
            </a:fld>
            <a:endParaRPr lang="en-US" altLang="en-US" sz="1200" b="0" dirty="0" smtClean="0">
              <a:latin typeface="Arial" charset="0"/>
            </a:endParaRPr>
          </a:p>
        </p:txBody>
      </p:sp>
      <p:sp>
        <p:nvSpPr>
          <p:cNvPr id="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10248900" y="187243"/>
            <a:ext cx="3276600" cy="960438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solidFill>
                  <a:srgbClr val="FFCC00"/>
                </a:solidFill>
              </a:rPr>
              <a:t>Sustainable?</a:t>
            </a:r>
          </a:p>
        </p:txBody>
      </p:sp>
      <p:cxnSp>
        <p:nvCxnSpPr>
          <p:cNvPr id="24580" name="Straight Arrow Connector 12"/>
          <p:cNvCxnSpPr>
            <a:cxnSpLocks noChangeShapeType="1"/>
          </p:cNvCxnSpPr>
          <p:nvPr/>
        </p:nvCxnSpPr>
        <p:spPr bwMode="auto">
          <a:xfrm>
            <a:off x="12268200" y="4933951"/>
            <a:ext cx="2143125" cy="266700"/>
          </a:xfrm>
          <a:prstGeom prst="straightConnector1">
            <a:avLst/>
          </a:prstGeom>
          <a:noFill/>
          <a:ln w="38100" algn="ctr">
            <a:solidFill>
              <a:srgbClr val="EE2D28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4583" name="Straight Arrow Connector 8"/>
          <p:cNvCxnSpPr>
            <a:cxnSpLocks noChangeShapeType="1"/>
          </p:cNvCxnSpPr>
          <p:nvPr/>
        </p:nvCxnSpPr>
        <p:spPr bwMode="auto">
          <a:xfrm rot="5400000" flipH="1" flipV="1">
            <a:off x="9220200" y="3200400"/>
            <a:ext cx="685800" cy="228600"/>
          </a:xfrm>
          <a:prstGeom prst="straightConnector1">
            <a:avLst/>
          </a:prstGeom>
          <a:noFill/>
          <a:ln w="38100" algn="ctr">
            <a:solidFill>
              <a:srgbClr val="EE2D28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" name="Title 1"/>
          <p:cNvSpPr txBox="1">
            <a:spLocks/>
          </p:cNvSpPr>
          <p:nvPr/>
        </p:nvSpPr>
        <p:spPr bwMode="auto">
          <a:xfrm>
            <a:off x="381000" y="84333"/>
            <a:ext cx="8229600" cy="10118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9pPr>
          </a:lstStyle>
          <a:p>
            <a:pPr>
              <a:buClrTx/>
              <a:buSzTx/>
              <a:buFontTx/>
              <a:buNone/>
            </a:pPr>
            <a:r>
              <a:rPr lang="en-US" sz="3600" kern="0" dirty="0" smtClean="0">
                <a:solidFill>
                  <a:srgbClr val="FFCC00"/>
                </a:solidFill>
              </a:rPr>
              <a:t>Sustainability is Overarching</a:t>
            </a:r>
            <a:br>
              <a:rPr lang="en-US" sz="3600" kern="0" dirty="0" smtClean="0">
                <a:solidFill>
                  <a:srgbClr val="FFCC00"/>
                </a:solidFill>
              </a:rPr>
            </a:br>
            <a:r>
              <a:rPr lang="en-US" sz="2800" kern="0" dirty="0" smtClean="0">
                <a:solidFill>
                  <a:srgbClr val="FFCC00"/>
                </a:solidFill>
              </a:rPr>
              <a:t>Project Support / Project Itself / O&amp;M, End of Life</a:t>
            </a:r>
            <a:endParaRPr lang="en-US" sz="2800" kern="0" dirty="0">
              <a:solidFill>
                <a:srgbClr val="FFCC00"/>
              </a:solidFill>
            </a:endParaRPr>
          </a:p>
        </p:txBody>
      </p:sp>
      <p:sp>
        <p:nvSpPr>
          <p:cNvPr id="9" name="TextBox 6"/>
          <p:cNvSpPr txBox="1">
            <a:spLocks noChangeArrowheads="1"/>
          </p:cNvSpPr>
          <p:nvPr/>
        </p:nvSpPr>
        <p:spPr bwMode="auto">
          <a:xfrm>
            <a:off x="1447800" y="990600"/>
            <a:ext cx="635317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 b="1"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 b="1"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 b="1"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 b="1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algn="ctr" eaLnBrk="1" hangingPunct="1">
              <a:buFont typeface="Wingdings" pitchFamily="2" charset="2"/>
              <a:buNone/>
            </a:pPr>
            <a:r>
              <a:rPr lang="en-US" altLang="en-US" sz="2800" dirty="0" smtClean="0"/>
              <a:t>Climate Projections</a:t>
            </a:r>
          </a:p>
        </p:txBody>
      </p:sp>
      <p:sp>
        <p:nvSpPr>
          <p:cNvPr id="11" name="TextBox 6"/>
          <p:cNvSpPr txBox="1">
            <a:spLocks noChangeArrowheads="1"/>
          </p:cNvSpPr>
          <p:nvPr/>
        </p:nvSpPr>
        <p:spPr bwMode="auto">
          <a:xfrm>
            <a:off x="9982200" y="2482614"/>
            <a:ext cx="32004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 b="1"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 b="1"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 b="1"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 b="1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algn="ctr" eaLnBrk="1" hangingPunct="1">
              <a:buFont typeface="Wingdings" pitchFamily="2" charset="2"/>
              <a:buNone/>
            </a:pPr>
            <a:r>
              <a:rPr lang="en-US" altLang="en-US" sz="2400" dirty="0" smtClean="0"/>
              <a:t>&gt; 90% Local Labor</a:t>
            </a:r>
          </a:p>
        </p:txBody>
      </p:sp>
      <p:sp>
        <p:nvSpPr>
          <p:cNvPr id="13" name="Oval 12"/>
          <p:cNvSpPr/>
          <p:nvPr/>
        </p:nvSpPr>
        <p:spPr bwMode="auto">
          <a:xfrm>
            <a:off x="11147425" y="7696200"/>
            <a:ext cx="514350" cy="520339"/>
          </a:xfrm>
          <a:prstGeom prst="ellipse">
            <a:avLst/>
          </a:prstGeom>
          <a:noFill/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tabLst/>
            </a:pPr>
            <a:endParaRPr kumimoji="0" lang="en-US" sz="3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itchFamily="18" charset="0"/>
            </a:endParaRPr>
          </a:p>
        </p:txBody>
      </p:sp>
      <p:sp>
        <p:nvSpPr>
          <p:cNvPr id="17" name="Oval 16"/>
          <p:cNvSpPr/>
          <p:nvPr/>
        </p:nvSpPr>
        <p:spPr bwMode="auto">
          <a:xfrm>
            <a:off x="11176000" y="6883400"/>
            <a:ext cx="457200" cy="381002"/>
          </a:xfrm>
          <a:prstGeom prst="ellipse">
            <a:avLst/>
          </a:prstGeom>
          <a:noFill/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tabLst/>
            </a:pPr>
            <a:endParaRPr kumimoji="0" lang="en-US" sz="3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itchFamily="18" charset="0"/>
            </a:endParaRPr>
          </a:p>
        </p:txBody>
      </p:sp>
      <p:cxnSp>
        <p:nvCxnSpPr>
          <p:cNvPr id="18" name="Straight Arrow Connector 12"/>
          <p:cNvCxnSpPr>
            <a:cxnSpLocks noChangeShapeType="1"/>
          </p:cNvCxnSpPr>
          <p:nvPr/>
        </p:nvCxnSpPr>
        <p:spPr bwMode="auto">
          <a:xfrm flipV="1">
            <a:off x="11887200" y="4171950"/>
            <a:ext cx="1809751" cy="533400"/>
          </a:xfrm>
          <a:prstGeom prst="straightConnector1">
            <a:avLst/>
          </a:prstGeom>
          <a:noFill/>
          <a:ln w="38100" algn="ctr">
            <a:solidFill>
              <a:srgbClr val="EE2D28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9582151" y="3009900"/>
            <a:ext cx="8229600" cy="4525963"/>
          </a:xfrm>
        </p:spPr>
        <p:txBody>
          <a:bodyPr/>
          <a:lstStyle/>
          <a:p>
            <a:pPr lvl="8"/>
            <a:endParaRPr lang="en-US" dirty="0"/>
          </a:p>
        </p:txBody>
      </p:sp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1220" y="1513820"/>
            <a:ext cx="6148912" cy="47836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Content Placeholder 2"/>
          <p:cNvSpPr txBox="1">
            <a:spLocks/>
          </p:cNvSpPr>
          <p:nvPr/>
        </p:nvSpPr>
        <p:spPr>
          <a:xfrm>
            <a:off x="381000" y="1834914"/>
            <a:ext cx="1466850" cy="1295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US" sz="2800" dirty="0" smtClean="0"/>
              <a:t>Frozen</a:t>
            </a:r>
          </a:p>
          <a:p>
            <a:pPr marL="0" indent="0" algn="ctr">
              <a:buFont typeface="Arial" pitchFamily="34" charset="0"/>
              <a:buNone/>
            </a:pPr>
            <a:r>
              <a:rPr lang="en-US" sz="2800" dirty="0" smtClean="0"/>
              <a:t>Sites</a:t>
            </a:r>
          </a:p>
        </p:txBody>
      </p:sp>
      <p:sp>
        <p:nvSpPr>
          <p:cNvPr id="21" name="Content Placeholder 2"/>
          <p:cNvSpPr txBox="1">
            <a:spLocks/>
          </p:cNvSpPr>
          <p:nvPr/>
        </p:nvSpPr>
        <p:spPr>
          <a:xfrm>
            <a:off x="390525" y="4286251"/>
            <a:ext cx="1466850" cy="112394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US" sz="2800" dirty="0" err="1" smtClean="0"/>
              <a:t>ThawedSites</a:t>
            </a:r>
            <a:endParaRPr lang="en-US" sz="2800" dirty="0" smtClean="0"/>
          </a:p>
        </p:txBody>
      </p:sp>
      <p:sp>
        <p:nvSpPr>
          <p:cNvPr id="16" name="Rectangle 8"/>
          <p:cNvSpPr txBox="1">
            <a:spLocks noChangeArrowheads="1"/>
          </p:cNvSpPr>
          <p:nvPr/>
        </p:nvSpPr>
        <p:spPr>
          <a:xfrm>
            <a:off x="2031468" y="6317433"/>
            <a:ext cx="6368415" cy="3810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pPr algn="ctr" eaLnBrk="1" hangingPunct="1">
              <a:buFont typeface="Wingdings" pitchFamily="2" charset="2"/>
              <a:buNone/>
              <a:defRPr/>
            </a:pPr>
            <a:r>
              <a:rPr lang="en-US" sz="1800" b="0" kern="0" dirty="0" smtClean="0"/>
              <a:t>Institute of Northern Engineering, UAF, 2008. Used by permission.</a:t>
            </a:r>
          </a:p>
        </p:txBody>
      </p:sp>
    </p:spTree>
    <p:extLst>
      <p:ext uri="{BB962C8B-B14F-4D97-AF65-F5344CB8AC3E}">
        <p14:creationId xmlns:p14="http://schemas.microsoft.com/office/powerpoint/2010/main" val="2752369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6750050" y="6269097"/>
            <a:ext cx="21336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 b="1"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 b="1"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 b="1"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 b="1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eaLnBrk="1" hangingPunct="1"/>
            <a:fld id="{96BDAB50-CE0D-47BB-9A51-379B1F44354E}" type="slidenum">
              <a:rPr lang="en-US" altLang="en-US" sz="1200" b="0" smtClean="0">
                <a:latin typeface="Arial" charset="0"/>
              </a:rPr>
              <a:pPr eaLnBrk="1" hangingPunct="1"/>
              <a:t>21</a:t>
            </a:fld>
            <a:endParaRPr lang="en-US" altLang="en-US" sz="1200" b="0" dirty="0" smtClean="0">
              <a:latin typeface="Arial" charset="0"/>
            </a:endParaRPr>
          </a:p>
        </p:txBody>
      </p:sp>
      <p:sp>
        <p:nvSpPr>
          <p:cNvPr id="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10248900" y="187243"/>
            <a:ext cx="3276600" cy="960438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solidFill>
                  <a:srgbClr val="FFCC00"/>
                </a:solidFill>
              </a:rPr>
              <a:t>Sustainable?</a:t>
            </a:r>
          </a:p>
        </p:txBody>
      </p:sp>
      <p:cxnSp>
        <p:nvCxnSpPr>
          <p:cNvPr id="24580" name="Straight Arrow Connector 12"/>
          <p:cNvCxnSpPr>
            <a:cxnSpLocks noChangeShapeType="1"/>
          </p:cNvCxnSpPr>
          <p:nvPr/>
        </p:nvCxnSpPr>
        <p:spPr bwMode="auto">
          <a:xfrm>
            <a:off x="12268200" y="4933951"/>
            <a:ext cx="2143125" cy="266700"/>
          </a:xfrm>
          <a:prstGeom prst="straightConnector1">
            <a:avLst/>
          </a:prstGeom>
          <a:noFill/>
          <a:ln w="38100" algn="ctr">
            <a:solidFill>
              <a:srgbClr val="EE2D28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4583" name="Straight Arrow Connector 8"/>
          <p:cNvCxnSpPr>
            <a:cxnSpLocks noChangeShapeType="1"/>
          </p:cNvCxnSpPr>
          <p:nvPr/>
        </p:nvCxnSpPr>
        <p:spPr bwMode="auto">
          <a:xfrm rot="5400000" flipH="1" flipV="1">
            <a:off x="9220200" y="3200400"/>
            <a:ext cx="685800" cy="228600"/>
          </a:xfrm>
          <a:prstGeom prst="straightConnector1">
            <a:avLst/>
          </a:prstGeom>
          <a:noFill/>
          <a:ln w="38100" algn="ctr">
            <a:solidFill>
              <a:srgbClr val="EE2D28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" name="Title 1"/>
          <p:cNvSpPr txBox="1">
            <a:spLocks/>
          </p:cNvSpPr>
          <p:nvPr/>
        </p:nvSpPr>
        <p:spPr bwMode="auto">
          <a:xfrm>
            <a:off x="381000" y="84333"/>
            <a:ext cx="8229600" cy="10118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9pPr>
          </a:lstStyle>
          <a:p>
            <a:pPr>
              <a:buClrTx/>
              <a:buSzTx/>
              <a:buFontTx/>
              <a:buNone/>
            </a:pPr>
            <a:r>
              <a:rPr lang="en-US" sz="3600" kern="0" dirty="0" smtClean="0">
                <a:solidFill>
                  <a:srgbClr val="FFCC00"/>
                </a:solidFill>
              </a:rPr>
              <a:t>Sustainability is Overarching</a:t>
            </a:r>
            <a:br>
              <a:rPr lang="en-US" sz="3600" kern="0" dirty="0" smtClean="0">
                <a:solidFill>
                  <a:srgbClr val="FFCC00"/>
                </a:solidFill>
              </a:rPr>
            </a:br>
            <a:r>
              <a:rPr lang="en-US" sz="2800" kern="0" dirty="0" smtClean="0">
                <a:solidFill>
                  <a:srgbClr val="FFCC00"/>
                </a:solidFill>
              </a:rPr>
              <a:t>Project Support / Project Itself / O&amp;M, End of Life</a:t>
            </a:r>
            <a:endParaRPr lang="en-US" sz="2800" kern="0" dirty="0">
              <a:solidFill>
                <a:srgbClr val="FFCC00"/>
              </a:solidFill>
            </a:endParaRPr>
          </a:p>
        </p:txBody>
      </p:sp>
      <p:sp>
        <p:nvSpPr>
          <p:cNvPr id="9" name="TextBox 6"/>
          <p:cNvSpPr txBox="1">
            <a:spLocks noChangeArrowheads="1"/>
          </p:cNvSpPr>
          <p:nvPr/>
        </p:nvSpPr>
        <p:spPr bwMode="auto">
          <a:xfrm>
            <a:off x="1447800" y="1119106"/>
            <a:ext cx="635317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 b="1"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 b="1"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 b="1"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 b="1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algn="ctr" eaLnBrk="1" hangingPunct="1">
              <a:buFont typeface="Wingdings" pitchFamily="2" charset="2"/>
              <a:buNone/>
            </a:pPr>
            <a:r>
              <a:rPr lang="en-US" altLang="en-US" sz="2800" dirty="0" smtClean="0"/>
              <a:t>Climate Projections</a:t>
            </a:r>
          </a:p>
        </p:txBody>
      </p:sp>
      <p:sp>
        <p:nvSpPr>
          <p:cNvPr id="11" name="TextBox 6"/>
          <p:cNvSpPr txBox="1">
            <a:spLocks noChangeArrowheads="1"/>
          </p:cNvSpPr>
          <p:nvPr/>
        </p:nvSpPr>
        <p:spPr bwMode="auto">
          <a:xfrm>
            <a:off x="9982200" y="2482614"/>
            <a:ext cx="32004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 b="1"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 b="1"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 b="1"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 b="1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algn="ctr" eaLnBrk="1" hangingPunct="1">
              <a:buFont typeface="Wingdings" pitchFamily="2" charset="2"/>
              <a:buNone/>
            </a:pPr>
            <a:r>
              <a:rPr lang="en-US" altLang="en-US" sz="2400" dirty="0" smtClean="0"/>
              <a:t>&gt; 90% Local Labor</a:t>
            </a:r>
          </a:p>
        </p:txBody>
      </p:sp>
      <p:sp>
        <p:nvSpPr>
          <p:cNvPr id="13" name="Oval 12"/>
          <p:cNvSpPr/>
          <p:nvPr/>
        </p:nvSpPr>
        <p:spPr bwMode="auto">
          <a:xfrm>
            <a:off x="11147425" y="7696200"/>
            <a:ext cx="514350" cy="520339"/>
          </a:xfrm>
          <a:prstGeom prst="ellipse">
            <a:avLst/>
          </a:prstGeom>
          <a:noFill/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tabLst/>
            </a:pPr>
            <a:endParaRPr kumimoji="0" lang="en-US" sz="3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itchFamily="18" charset="0"/>
            </a:endParaRPr>
          </a:p>
        </p:txBody>
      </p:sp>
      <p:sp>
        <p:nvSpPr>
          <p:cNvPr id="17" name="Oval 16"/>
          <p:cNvSpPr/>
          <p:nvPr/>
        </p:nvSpPr>
        <p:spPr bwMode="auto">
          <a:xfrm>
            <a:off x="11176000" y="6883400"/>
            <a:ext cx="457200" cy="381002"/>
          </a:xfrm>
          <a:prstGeom prst="ellipse">
            <a:avLst/>
          </a:prstGeom>
          <a:noFill/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tabLst/>
            </a:pPr>
            <a:endParaRPr kumimoji="0" lang="en-US" sz="3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itchFamily="18" charset="0"/>
            </a:endParaRPr>
          </a:p>
        </p:txBody>
      </p:sp>
      <p:cxnSp>
        <p:nvCxnSpPr>
          <p:cNvPr id="18" name="Straight Arrow Connector 12"/>
          <p:cNvCxnSpPr>
            <a:cxnSpLocks noChangeShapeType="1"/>
          </p:cNvCxnSpPr>
          <p:nvPr/>
        </p:nvCxnSpPr>
        <p:spPr bwMode="auto">
          <a:xfrm flipV="1">
            <a:off x="11887200" y="4171950"/>
            <a:ext cx="1809751" cy="533400"/>
          </a:xfrm>
          <a:prstGeom prst="straightConnector1">
            <a:avLst/>
          </a:prstGeom>
          <a:noFill/>
          <a:ln w="38100" algn="ctr">
            <a:solidFill>
              <a:srgbClr val="EE2D28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9582151" y="3009900"/>
            <a:ext cx="8229600" cy="4525963"/>
          </a:xfrm>
        </p:spPr>
        <p:txBody>
          <a:bodyPr/>
          <a:lstStyle/>
          <a:p>
            <a:pPr lvl="8"/>
            <a:endParaRPr lang="en-US" dirty="0"/>
          </a:p>
        </p:txBody>
      </p:sp>
      <p:sp>
        <p:nvSpPr>
          <p:cNvPr id="20" name="Content Placeholder 2"/>
          <p:cNvSpPr txBox="1">
            <a:spLocks/>
          </p:cNvSpPr>
          <p:nvPr/>
        </p:nvSpPr>
        <p:spPr>
          <a:xfrm>
            <a:off x="9937750" y="3130314"/>
            <a:ext cx="1466850" cy="1295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US" sz="2800" dirty="0" smtClean="0"/>
              <a:t>Frozen</a:t>
            </a:r>
          </a:p>
          <a:p>
            <a:pPr marL="0" indent="0" algn="ctr">
              <a:buFont typeface="Arial" pitchFamily="34" charset="0"/>
              <a:buNone/>
            </a:pPr>
            <a:r>
              <a:rPr lang="en-US" sz="2800" dirty="0" smtClean="0"/>
              <a:t>Sites</a:t>
            </a:r>
          </a:p>
        </p:txBody>
      </p:sp>
      <p:sp>
        <p:nvSpPr>
          <p:cNvPr id="21" name="Content Placeholder 2"/>
          <p:cNvSpPr txBox="1">
            <a:spLocks/>
          </p:cNvSpPr>
          <p:nvPr/>
        </p:nvSpPr>
        <p:spPr>
          <a:xfrm>
            <a:off x="914400" y="5657850"/>
            <a:ext cx="2819400" cy="6477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US" sz="2800" dirty="0" smtClean="0"/>
              <a:t>Bethel Hospital</a:t>
            </a:r>
          </a:p>
        </p:txBody>
      </p:sp>
      <p:pic>
        <p:nvPicPr>
          <p:cNvPr id="16387" name="Picture 3" descr="C:\Users\PaulP\Documents\04p Presentations\161031-Moolin-Sustainability\!  PPT-Moolin\1 BET-5-2013 (43) (Large)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32" t="24110" r="49034" b="46302"/>
          <a:stretch/>
        </p:blipFill>
        <p:spPr bwMode="auto">
          <a:xfrm>
            <a:off x="914400" y="1722518"/>
            <a:ext cx="2250276" cy="1285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C:\Users\PaulP\Documents\04p Presentations\161031-Moolin-Sustainability\!  PPT-Moolin\Photo1-BET-5-2013 (37) (Large)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44" t="14908" r="11060" b="29428"/>
          <a:stretch/>
        </p:blipFill>
        <p:spPr bwMode="auto">
          <a:xfrm>
            <a:off x="3594734" y="1703468"/>
            <a:ext cx="4634865" cy="2317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9" name="Picture 5" descr="C:\Users\PaulP\Documents\04p Presentations\161031-Moolin-Sustainability\!  PPT-Moolin\Photo3-BET-5-2013 (14) (Large)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28" r="1480" b="17519"/>
          <a:stretch/>
        </p:blipFill>
        <p:spPr bwMode="auto">
          <a:xfrm>
            <a:off x="4114800" y="4107181"/>
            <a:ext cx="4008120" cy="1957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0" name="Picture 6" descr="C:\Users\PaulP\Documents\04p Presentations\161031-Moolin-Sustainability\!  PPT-Moolin\CCHRCc-Hobo-Install (20) (Large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119" y="3581400"/>
            <a:ext cx="2541188" cy="1905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4628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10800" y="533400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FFCC00"/>
                </a:solidFill>
              </a:rPr>
              <a:t>Sustainable Methods?</a:t>
            </a:r>
            <a:endParaRPr lang="en-US" dirty="0">
              <a:solidFill>
                <a:srgbClr val="FFCC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9587" y="1638300"/>
            <a:ext cx="8229600" cy="464820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 smtClean="0"/>
              <a:t>A.  Seasonal </a:t>
            </a:r>
            <a:r>
              <a:rPr lang="en-US" dirty="0"/>
              <a:t>Insulation</a:t>
            </a:r>
          </a:p>
          <a:p>
            <a:pPr lvl="1"/>
            <a:r>
              <a:rPr lang="en-US" dirty="0"/>
              <a:t>active layer</a:t>
            </a:r>
          </a:p>
          <a:p>
            <a:pPr lvl="1"/>
            <a:r>
              <a:rPr lang="en-US" dirty="0"/>
              <a:t>frost heave</a:t>
            </a:r>
          </a:p>
          <a:p>
            <a:pPr lvl="1"/>
            <a:r>
              <a:rPr lang="en-US" dirty="0"/>
              <a:t>COOLS the PF</a:t>
            </a:r>
          </a:p>
          <a:p>
            <a:pPr marL="0" indent="0">
              <a:buNone/>
            </a:pPr>
            <a:r>
              <a:rPr lang="en-US" dirty="0" smtClean="0"/>
              <a:t>B.  Permanent insulation…</a:t>
            </a:r>
          </a:p>
          <a:p>
            <a:pPr lvl="1"/>
            <a:r>
              <a:rPr lang="en-US" dirty="0" smtClean="0"/>
              <a:t>active layer</a:t>
            </a:r>
          </a:p>
          <a:p>
            <a:pPr lvl="1"/>
            <a:r>
              <a:rPr lang="en-US" dirty="0" smtClean="0"/>
              <a:t>frost heave</a:t>
            </a:r>
          </a:p>
          <a:p>
            <a:pPr lvl="1"/>
            <a:r>
              <a:rPr lang="en-US" dirty="0" smtClean="0"/>
              <a:t>WARMS the PF</a:t>
            </a:r>
            <a:endParaRPr lang="en-US" dirty="0"/>
          </a:p>
          <a:p>
            <a:pPr marL="0" indent="0">
              <a:buNone/>
            </a:pPr>
            <a:r>
              <a:rPr lang="en-US" dirty="0" smtClean="0"/>
              <a:t>C.  Alternative – Shallow Footing on PF (Chevak)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5787606" y="6172200"/>
            <a:ext cx="2895600" cy="476250"/>
          </a:xfrm>
        </p:spPr>
        <p:txBody>
          <a:bodyPr/>
          <a:lstStyle/>
          <a:p>
            <a:pPr algn="r"/>
            <a:fld id="{B6F15528-21DE-4FAA-801E-634DDDAF4B2B}" type="slidenum">
              <a:rPr lang="en-US" smtClean="0">
                <a:solidFill>
                  <a:schemeClr val="tx1"/>
                </a:solidFill>
              </a:rPr>
              <a:pPr algn="r"/>
              <a:t>22</a:t>
            </a:fld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9952" y="1752600"/>
            <a:ext cx="4170363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353050" y="4562535"/>
            <a:ext cx="32575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sz="2000" dirty="0" err="1" smtClean="0"/>
              <a:t>Royek</a:t>
            </a:r>
            <a:r>
              <a:rPr lang="en-US" sz="2000" dirty="0" smtClean="0"/>
              <a:t>, 1988. </a:t>
            </a:r>
            <a:r>
              <a:rPr lang="en-US" sz="2000" dirty="0" err="1" smtClean="0"/>
              <a:t>Ametek</a:t>
            </a:r>
            <a:r>
              <a:rPr lang="en-US" sz="2000" dirty="0" smtClean="0"/>
              <a:t> Lit.</a:t>
            </a:r>
            <a:endParaRPr lang="en-US" sz="2000" dirty="0"/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381000" y="84333"/>
            <a:ext cx="8229600" cy="10118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9pPr>
          </a:lstStyle>
          <a:p>
            <a:pPr>
              <a:buClrTx/>
              <a:buSzTx/>
              <a:buFontTx/>
              <a:buNone/>
            </a:pPr>
            <a:r>
              <a:rPr lang="en-US" sz="3600" kern="0" dirty="0" smtClean="0">
                <a:solidFill>
                  <a:srgbClr val="FFCC00"/>
                </a:solidFill>
              </a:rPr>
              <a:t>Sustainability is Overarching</a:t>
            </a:r>
            <a:br>
              <a:rPr lang="en-US" sz="3600" kern="0" dirty="0" smtClean="0">
                <a:solidFill>
                  <a:srgbClr val="FFCC00"/>
                </a:solidFill>
              </a:rPr>
            </a:br>
            <a:r>
              <a:rPr lang="en-US" sz="2800" kern="0" dirty="0" smtClean="0">
                <a:solidFill>
                  <a:srgbClr val="FFCC00"/>
                </a:solidFill>
              </a:rPr>
              <a:t>Project Support / Project Itself / O&amp;M, End of Life</a:t>
            </a:r>
            <a:endParaRPr lang="en-US" sz="2800" kern="0" dirty="0">
              <a:solidFill>
                <a:srgbClr val="FFCC00"/>
              </a:solidFill>
            </a:endParaRPr>
          </a:p>
        </p:txBody>
      </p:sp>
      <p:sp>
        <p:nvSpPr>
          <p:cNvPr id="8" name="TextBox 6"/>
          <p:cNvSpPr txBox="1">
            <a:spLocks noChangeArrowheads="1"/>
          </p:cNvSpPr>
          <p:nvPr/>
        </p:nvSpPr>
        <p:spPr bwMode="auto">
          <a:xfrm>
            <a:off x="1447800" y="1119106"/>
            <a:ext cx="635317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 b="1"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 b="1"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 b="1"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 b="1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algn="ctr" eaLnBrk="1" hangingPunct="1">
              <a:buFont typeface="Wingdings" pitchFamily="2" charset="2"/>
              <a:buNone/>
            </a:pPr>
            <a:r>
              <a:rPr lang="en-US" altLang="en-US" dirty="0" smtClean="0"/>
              <a:t>Climate Projections</a:t>
            </a:r>
          </a:p>
        </p:txBody>
      </p:sp>
    </p:spTree>
    <p:extLst>
      <p:ext uri="{BB962C8B-B14F-4D97-AF65-F5344CB8AC3E}">
        <p14:creationId xmlns:p14="http://schemas.microsoft.com/office/powerpoint/2010/main" val="2242725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10972800" y="30480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3600" dirty="0" smtClean="0">
                <a:solidFill>
                  <a:srgbClr val="FFCC00"/>
                </a:solidFill>
              </a:rPr>
              <a:t>WARM FOOTINGS - CRREL Example</a:t>
            </a:r>
          </a:p>
        </p:txBody>
      </p:sp>
      <p:pic>
        <p:nvPicPr>
          <p:cNvPr id="73731" name="Picture 6" descr="GalenaFPSF14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57400" y="1963737"/>
            <a:ext cx="5738813" cy="39465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6136" name="Rectangle 8"/>
          <p:cNvSpPr>
            <a:spLocks noGrp="1" noChangeArrowheads="1"/>
          </p:cNvSpPr>
          <p:nvPr>
            <p:ph type="body" sz="half" idx="2"/>
          </p:nvPr>
        </p:nvSpPr>
        <p:spPr>
          <a:xfrm>
            <a:off x="1219200" y="6096000"/>
            <a:ext cx="6858000" cy="381000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r>
              <a:rPr lang="en-US" sz="1800" dirty="0" smtClean="0"/>
              <a:t>http://www.crrel.usace.army.mil/cerd/build-and-util/foundations.html</a:t>
            </a:r>
          </a:p>
        </p:txBody>
      </p:sp>
      <p:sp>
        <p:nvSpPr>
          <p:cNvPr id="73733" name="Slide Number Placeholder 5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 b="1"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 b="1"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 b="1"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 b="1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eaLnBrk="1" hangingPunct="1"/>
            <a:fld id="{F4E68044-C8E9-416B-9918-9F2D3D570DB5}" type="slidenum">
              <a:rPr lang="en-US" sz="1200" b="0" smtClean="0">
                <a:latin typeface="Arial" charset="0"/>
              </a:rPr>
              <a:pPr eaLnBrk="1" hangingPunct="1"/>
              <a:t>23</a:t>
            </a:fld>
            <a:endParaRPr lang="en-US" sz="1200" b="0" dirty="0" smtClean="0">
              <a:latin typeface="Arial" charset="0"/>
            </a:endParaRPr>
          </a:p>
        </p:txBody>
      </p:sp>
      <p:sp>
        <p:nvSpPr>
          <p:cNvPr id="176137" name="Text Box 9"/>
          <p:cNvSpPr txBox="1">
            <a:spLocks noChangeArrowheads="1"/>
          </p:cNvSpPr>
          <p:nvPr/>
        </p:nvSpPr>
        <p:spPr bwMode="auto">
          <a:xfrm>
            <a:off x="285750" y="2794000"/>
            <a:ext cx="1600200" cy="584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>
              <a:spcBef>
                <a:spcPct val="50000"/>
              </a:spcBef>
              <a:buFont typeface="Wingdings" pitchFamily="2" charset="2"/>
              <a:buNone/>
              <a:defRPr/>
            </a:pPr>
            <a:r>
              <a:rPr lang="en-US" b="0" dirty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4” XPS</a:t>
            </a:r>
          </a:p>
        </p:txBody>
      </p:sp>
      <p:sp>
        <p:nvSpPr>
          <p:cNvPr id="176138" name="Line 10"/>
          <p:cNvSpPr>
            <a:spLocks noChangeShapeType="1"/>
          </p:cNvSpPr>
          <p:nvPr/>
        </p:nvSpPr>
        <p:spPr bwMode="auto">
          <a:xfrm>
            <a:off x="1752600" y="3086100"/>
            <a:ext cx="3657600" cy="225426"/>
          </a:xfrm>
          <a:prstGeom prst="line">
            <a:avLst/>
          </a:prstGeom>
          <a:noFill/>
          <a:ln w="38100">
            <a:solidFill>
              <a:srgbClr val="EE2D28"/>
            </a:solidFill>
            <a:round/>
            <a:headEnd/>
            <a:tailEnd type="triangle" w="lg" len="lg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6139" name="Line 11"/>
          <p:cNvSpPr>
            <a:spLocks noChangeShapeType="1"/>
          </p:cNvSpPr>
          <p:nvPr/>
        </p:nvSpPr>
        <p:spPr bwMode="auto">
          <a:xfrm>
            <a:off x="1752600" y="3103563"/>
            <a:ext cx="1600200" cy="1122362"/>
          </a:xfrm>
          <a:prstGeom prst="line">
            <a:avLst/>
          </a:prstGeom>
          <a:noFill/>
          <a:ln w="38100">
            <a:solidFill>
              <a:srgbClr val="EE2D28"/>
            </a:solidFill>
            <a:round/>
            <a:headEnd/>
            <a:tailEnd type="triangle" w="lg" len="lg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6142" name="Freeform 14"/>
          <p:cNvSpPr>
            <a:spLocks/>
          </p:cNvSpPr>
          <p:nvPr/>
        </p:nvSpPr>
        <p:spPr bwMode="auto">
          <a:xfrm>
            <a:off x="908050" y="4419600"/>
            <a:ext cx="2679700" cy="558800"/>
          </a:xfrm>
          <a:custGeom>
            <a:avLst/>
            <a:gdLst/>
            <a:ahLst/>
            <a:cxnLst>
              <a:cxn ang="0">
                <a:pos x="1688" y="0"/>
              </a:cxn>
              <a:cxn ang="0">
                <a:pos x="1304" y="336"/>
              </a:cxn>
              <a:cxn ang="0">
                <a:pos x="200" y="96"/>
              </a:cxn>
              <a:cxn ang="0">
                <a:pos x="104" y="96"/>
              </a:cxn>
            </a:cxnLst>
            <a:rect l="0" t="0" r="r" b="b"/>
            <a:pathLst>
              <a:path w="1688" h="352">
                <a:moveTo>
                  <a:pt x="1688" y="0"/>
                </a:moveTo>
                <a:cubicBezTo>
                  <a:pt x="1620" y="160"/>
                  <a:pt x="1552" y="320"/>
                  <a:pt x="1304" y="336"/>
                </a:cubicBezTo>
                <a:cubicBezTo>
                  <a:pt x="1056" y="352"/>
                  <a:pt x="400" y="136"/>
                  <a:pt x="200" y="96"/>
                </a:cubicBezTo>
                <a:cubicBezTo>
                  <a:pt x="0" y="56"/>
                  <a:pt x="52" y="76"/>
                  <a:pt x="104" y="96"/>
                </a:cubicBezTo>
              </a:path>
            </a:pathLst>
          </a:custGeom>
          <a:noFill/>
          <a:ln w="38100" cap="flat" cmpd="sng">
            <a:solidFill>
              <a:srgbClr val="EE2D28"/>
            </a:solidFill>
            <a:prstDash val="solid"/>
            <a:round/>
            <a:headEnd type="triangle" w="lg" len="lg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6143" name="Text Box 15"/>
          <p:cNvSpPr txBox="1">
            <a:spLocks noChangeArrowheads="1"/>
          </p:cNvSpPr>
          <p:nvPr/>
        </p:nvSpPr>
        <p:spPr bwMode="auto">
          <a:xfrm>
            <a:off x="317500" y="3883025"/>
            <a:ext cx="1828800" cy="584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>
              <a:spcBef>
                <a:spcPct val="50000"/>
              </a:spcBef>
              <a:buFont typeface="Wingdings" pitchFamily="2" charset="2"/>
              <a:buNone/>
              <a:defRPr/>
            </a:pPr>
            <a:r>
              <a:rPr lang="en-US" b="0" dirty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6 Ft. Out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 bwMode="auto">
          <a:xfrm>
            <a:off x="381000" y="84333"/>
            <a:ext cx="8229600" cy="10118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9pPr>
          </a:lstStyle>
          <a:p>
            <a:pPr>
              <a:buClrTx/>
              <a:buSzTx/>
              <a:buFontTx/>
              <a:buNone/>
            </a:pPr>
            <a:r>
              <a:rPr lang="en-US" sz="3600" kern="0" dirty="0" smtClean="0">
                <a:solidFill>
                  <a:srgbClr val="FFCC00"/>
                </a:solidFill>
              </a:rPr>
              <a:t>Sustainability is Overarching</a:t>
            </a:r>
            <a:br>
              <a:rPr lang="en-US" sz="3600" kern="0" dirty="0" smtClean="0">
                <a:solidFill>
                  <a:srgbClr val="FFCC00"/>
                </a:solidFill>
              </a:rPr>
            </a:br>
            <a:r>
              <a:rPr lang="en-US" sz="2800" kern="0" dirty="0" smtClean="0">
                <a:solidFill>
                  <a:srgbClr val="FFCC00"/>
                </a:solidFill>
              </a:rPr>
              <a:t>Project Support / Project Itself / O&amp;M, End of Life</a:t>
            </a:r>
            <a:endParaRPr lang="en-US" sz="2800" kern="0" dirty="0">
              <a:solidFill>
                <a:srgbClr val="FFCC00"/>
              </a:solidFill>
            </a:endParaRPr>
          </a:p>
        </p:txBody>
      </p:sp>
      <p:sp>
        <p:nvSpPr>
          <p:cNvPr id="12" name="TextBox 6"/>
          <p:cNvSpPr txBox="1">
            <a:spLocks noChangeArrowheads="1"/>
          </p:cNvSpPr>
          <p:nvPr/>
        </p:nvSpPr>
        <p:spPr bwMode="auto">
          <a:xfrm>
            <a:off x="1231900" y="1129416"/>
            <a:ext cx="635317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 b="1"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 b="1"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 b="1"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 b="1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algn="ctr" eaLnBrk="1" hangingPunct="1">
              <a:buFont typeface="Wingdings" pitchFamily="2" charset="2"/>
              <a:buNone/>
            </a:pPr>
            <a:r>
              <a:rPr lang="en-US" altLang="en-US" dirty="0" smtClean="0"/>
              <a:t>Climate Projections</a:t>
            </a:r>
          </a:p>
        </p:txBody>
      </p:sp>
    </p:spTree>
    <p:extLst>
      <p:ext uri="{BB962C8B-B14F-4D97-AF65-F5344CB8AC3E}">
        <p14:creationId xmlns:p14="http://schemas.microsoft.com/office/powerpoint/2010/main" val="3448157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10800" y="533400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FFCC00"/>
                </a:solidFill>
              </a:rPr>
              <a:t>Sustainable Methods?</a:t>
            </a:r>
            <a:endParaRPr lang="en-US" dirty="0">
              <a:solidFill>
                <a:srgbClr val="FFCC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019800" y="6248400"/>
            <a:ext cx="2895600" cy="476250"/>
          </a:xfrm>
        </p:spPr>
        <p:txBody>
          <a:bodyPr/>
          <a:lstStyle/>
          <a:p>
            <a:pPr algn="r"/>
            <a:fld id="{B6F15528-21DE-4FAA-801E-634DDDAF4B2B}" type="slidenum">
              <a:rPr lang="en-US" smtClean="0">
                <a:solidFill>
                  <a:schemeClr val="tx1"/>
                </a:solidFill>
              </a:rPr>
              <a:pPr algn="r"/>
              <a:t>24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381000" y="84333"/>
            <a:ext cx="8229600" cy="10118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9pPr>
          </a:lstStyle>
          <a:p>
            <a:pPr>
              <a:buClrTx/>
              <a:buSzTx/>
              <a:buFontTx/>
              <a:buNone/>
            </a:pPr>
            <a:r>
              <a:rPr lang="en-US" sz="3600" kern="0" dirty="0" smtClean="0">
                <a:solidFill>
                  <a:srgbClr val="FFCC00"/>
                </a:solidFill>
              </a:rPr>
              <a:t>Sustainability is Overarching</a:t>
            </a:r>
            <a:br>
              <a:rPr lang="en-US" sz="3600" kern="0" dirty="0" smtClean="0">
                <a:solidFill>
                  <a:srgbClr val="FFCC00"/>
                </a:solidFill>
              </a:rPr>
            </a:br>
            <a:r>
              <a:rPr lang="en-US" sz="2800" kern="0" dirty="0" smtClean="0">
                <a:solidFill>
                  <a:srgbClr val="FFCC00"/>
                </a:solidFill>
              </a:rPr>
              <a:t>Project Support / Project Itself / O&amp;M, End of Life</a:t>
            </a:r>
            <a:endParaRPr lang="en-US" sz="2800" kern="0" dirty="0">
              <a:solidFill>
                <a:srgbClr val="FFCC00"/>
              </a:solidFill>
            </a:endParaRPr>
          </a:p>
        </p:txBody>
      </p:sp>
      <p:sp>
        <p:nvSpPr>
          <p:cNvPr id="8" name="TextBox 6"/>
          <p:cNvSpPr txBox="1">
            <a:spLocks noChangeArrowheads="1"/>
          </p:cNvSpPr>
          <p:nvPr/>
        </p:nvSpPr>
        <p:spPr bwMode="auto">
          <a:xfrm>
            <a:off x="11049000" y="-438887"/>
            <a:ext cx="635317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 b="1"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 b="1"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 b="1"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 b="1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algn="ctr" eaLnBrk="1" hangingPunct="1">
              <a:buFont typeface="Wingdings" pitchFamily="2" charset="2"/>
              <a:buNone/>
            </a:pPr>
            <a:r>
              <a:rPr lang="en-US" altLang="en-US" sz="2800" dirty="0" smtClean="0"/>
              <a:t>Climate Projections</a:t>
            </a:r>
          </a:p>
        </p:txBody>
      </p:sp>
      <p:sp>
        <p:nvSpPr>
          <p:cNvPr id="9" name="TextBox 6"/>
          <p:cNvSpPr txBox="1">
            <a:spLocks noChangeArrowheads="1"/>
          </p:cNvSpPr>
          <p:nvPr/>
        </p:nvSpPr>
        <p:spPr bwMode="auto">
          <a:xfrm>
            <a:off x="457200" y="1096160"/>
            <a:ext cx="8153400" cy="1261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 b="1"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 b="1"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 b="1"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 b="1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algn="ctr" eaLnBrk="1" hangingPunct="1">
              <a:buFont typeface="Wingdings" pitchFamily="2" charset="2"/>
              <a:buNone/>
            </a:pPr>
            <a:r>
              <a:rPr lang="en-US" altLang="en-US" sz="2400" dirty="0" smtClean="0"/>
              <a:t>Recall: </a:t>
            </a:r>
            <a:r>
              <a:rPr lang="en-US" altLang="en-US" sz="2400" dirty="0" err="1" smtClean="0"/>
              <a:t>Goldratt</a:t>
            </a:r>
            <a:r>
              <a:rPr lang="en-US" altLang="en-US" sz="2400" dirty="0" smtClean="0"/>
              <a:t>, E. (1992). </a:t>
            </a:r>
            <a:r>
              <a:rPr lang="en-US" altLang="en-US" sz="2800" dirty="0" smtClean="0"/>
              <a:t>“</a:t>
            </a:r>
            <a:r>
              <a:rPr lang="en-US" altLang="en-US" sz="2800" u="sng" dirty="0" smtClean="0"/>
              <a:t>THE GOAL</a:t>
            </a:r>
            <a:r>
              <a:rPr lang="en-US" altLang="en-US" sz="2400" dirty="0" smtClean="0"/>
              <a:t>.”  </a:t>
            </a:r>
            <a:br>
              <a:rPr lang="en-US" altLang="en-US" sz="2400" dirty="0" smtClean="0"/>
            </a:br>
            <a:r>
              <a:rPr lang="en-US" altLang="en-US" sz="2400" dirty="0" smtClean="0"/>
              <a:t>And – How do we cut $1 million from a project?</a:t>
            </a:r>
            <a:br>
              <a:rPr lang="en-US" altLang="en-US" sz="2400" dirty="0" smtClean="0"/>
            </a:br>
            <a:r>
              <a:rPr lang="en-US" altLang="en-US" sz="2400" dirty="0" smtClean="0"/>
              <a:t>Okay, so –  What About Little things?  or Larger?</a:t>
            </a:r>
          </a:p>
        </p:txBody>
      </p:sp>
      <p:pic>
        <p:nvPicPr>
          <p:cNvPr id="10" name="Picture 2" descr="C:\Users\PaulP\Documents\04p Presentations\161031-Moolin-Sustainability\!  PPT-Moolin\Sustainability-overarching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7" t="1874" r="3929" b="6251"/>
          <a:stretch/>
        </p:blipFill>
        <p:spPr bwMode="auto">
          <a:xfrm>
            <a:off x="585920" y="2481155"/>
            <a:ext cx="8012840" cy="43265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Content Placeholder 11"/>
          <p:cNvSpPr>
            <a:spLocks noGrp="1"/>
          </p:cNvSpPr>
          <p:nvPr>
            <p:ph idx="1"/>
          </p:nvPr>
        </p:nvSpPr>
        <p:spPr>
          <a:xfrm>
            <a:off x="11658600" y="1752600"/>
            <a:ext cx="3252787" cy="944563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3" name="Oval 12"/>
          <p:cNvSpPr/>
          <p:nvPr/>
        </p:nvSpPr>
        <p:spPr bwMode="auto">
          <a:xfrm>
            <a:off x="3452945" y="3438525"/>
            <a:ext cx="2057400" cy="693420"/>
          </a:xfrm>
          <a:prstGeom prst="ellipse">
            <a:avLst/>
          </a:prstGeom>
          <a:noFill/>
          <a:ln w="762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tabLst/>
            </a:pPr>
            <a:endParaRPr kumimoji="0" lang="en-US" sz="3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itchFamily="18" charset="0"/>
            </a:endParaRPr>
          </a:p>
        </p:txBody>
      </p:sp>
      <p:sp>
        <p:nvSpPr>
          <p:cNvPr id="5" name="Arc 4"/>
          <p:cNvSpPr/>
          <p:nvPr/>
        </p:nvSpPr>
        <p:spPr bwMode="auto">
          <a:xfrm>
            <a:off x="4620915" y="4077366"/>
            <a:ext cx="800100" cy="2049780"/>
          </a:xfrm>
          <a:prstGeom prst="arc">
            <a:avLst>
              <a:gd name="adj1" fmla="val 16230530"/>
              <a:gd name="adj2" fmla="val 0"/>
            </a:avLst>
          </a:prstGeom>
          <a:noFill/>
          <a:ln w="76200" cap="flat" cmpd="sng" algn="ctr">
            <a:solidFill>
              <a:schemeClr val="bg2"/>
            </a:solidFill>
            <a:prstDash val="solid"/>
            <a:round/>
            <a:headEnd type="triangl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tabLst/>
            </a:pPr>
            <a:endParaRPr kumimoji="0" lang="en-US" sz="3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itchFamily="18" charset="0"/>
            </a:endParaRPr>
          </a:p>
        </p:txBody>
      </p:sp>
      <p:sp>
        <p:nvSpPr>
          <p:cNvPr id="14" name="Arc 13"/>
          <p:cNvSpPr/>
          <p:nvPr/>
        </p:nvSpPr>
        <p:spPr bwMode="auto">
          <a:xfrm flipH="1">
            <a:off x="3443420" y="4038600"/>
            <a:ext cx="1090480" cy="2049780"/>
          </a:xfrm>
          <a:prstGeom prst="arc">
            <a:avLst>
              <a:gd name="adj1" fmla="val 16200000"/>
              <a:gd name="adj2" fmla="val 85926"/>
            </a:avLst>
          </a:prstGeom>
          <a:noFill/>
          <a:ln w="76200" cap="flat" cmpd="sng" algn="ctr">
            <a:solidFill>
              <a:schemeClr val="bg2"/>
            </a:solidFill>
            <a:prstDash val="solid"/>
            <a:round/>
            <a:headEnd type="triangl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tabLst/>
            </a:pPr>
            <a:endParaRPr kumimoji="0" lang="en-US" sz="3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6152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6750050" y="6269097"/>
            <a:ext cx="21336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 b="1"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 b="1"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 b="1"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 b="1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eaLnBrk="1" hangingPunct="1"/>
            <a:fld id="{96BDAB50-CE0D-47BB-9A51-379B1F44354E}" type="slidenum">
              <a:rPr lang="en-US" altLang="en-US" sz="1200" b="0" smtClean="0">
                <a:latin typeface="Arial" charset="0"/>
              </a:rPr>
              <a:pPr eaLnBrk="1" hangingPunct="1"/>
              <a:t>25</a:t>
            </a:fld>
            <a:endParaRPr lang="en-US" altLang="en-US" sz="1200" b="0" dirty="0" smtClean="0">
              <a:latin typeface="Arial" charset="0"/>
            </a:endParaRPr>
          </a:p>
        </p:txBody>
      </p:sp>
      <p:sp>
        <p:nvSpPr>
          <p:cNvPr id="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12398768" y="6092792"/>
            <a:ext cx="2699536" cy="1272304"/>
          </a:xfrm>
        </p:spPr>
        <p:txBody>
          <a:bodyPr/>
          <a:lstStyle/>
          <a:p>
            <a:pPr eaLnBrk="1" hangingPunct="1">
              <a:defRPr/>
            </a:pPr>
            <a:r>
              <a:rPr lang="en-US" sz="3200" dirty="0" smtClean="0">
                <a:solidFill>
                  <a:srgbClr val="FFCC00"/>
                </a:solidFill>
                <a:effectLst/>
              </a:rPr>
              <a:t>Partnering</a:t>
            </a:r>
            <a:br>
              <a:rPr lang="en-US" sz="3200" dirty="0" smtClean="0">
                <a:solidFill>
                  <a:srgbClr val="FFCC00"/>
                </a:solidFill>
                <a:effectLst/>
              </a:rPr>
            </a:br>
            <a:r>
              <a:rPr lang="en-US" sz="3200" dirty="0" smtClean="0">
                <a:solidFill>
                  <a:srgbClr val="FFCC00"/>
                </a:solidFill>
                <a:effectLst/>
              </a:rPr>
              <a:t>JV, interstate,</a:t>
            </a:r>
            <a:br>
              <a:rPr lang="en-US" sz="3200" dirty="0" smtClean="0">
                <a:solidFill>
                  <a:srgbClr val="FFCC00"/>
                </a:solidFill>
                <a:effectLst/>
              </a:rPr>
            </a:br>
            <a:r>
              <a:rPr lang="en-US" sz="3200" dirty="0" smtClean="0">
                <a:solidFill>
                  <a:srgbClr val="FFCC00"/>
                </a:solidFill>
                <a:effectLst/>
              </a:rPr>
              <a:t>Network, AZ</a:t>
            </a:r>
            <a:endParaRPr lang="en-US" dirty="0" smtClean="0">
              <a:solidFill>
                <a:srgbClr val="FFCC00"/>
              </a:solidFill>
            </a:endParaRPr>
          </a:p>
        </p:txBody>
      </p:sp>
      <p:cxnSp>
        <p:nvCxnSpPr>
          <p:cNvPr id="24580" name="Straight Arrow Connector 12"/>
          <p:cNvCxnSpPr>
            <a:cxnSpLocks noChangeShapeType="1"/>
          </p:cNvCxnSpPr>
          <p:nvPr/>
        </p:nvCxnSpPr>
        <p:spPr bwMode="auto">
          <a:xfrm>
            <a:off x="12268200" y="4933951"/>
            <a:ext cx="2143125" cy="266700"/>
          </a:xfrm>
          <a:prstGeom prst="straightConnector1">
            <a:avLst/>
          </a:prstGeom>
          <a:noFill/>
          <a:ln w="38100" algn="ctr">
            <a:solidFill>
              <a:srgbClr val="EE2D28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4583" name="Straight Arrow Connector 8"/>
          <p:cNvCxnSpPr>
            <a:cxnSpLocks noChangeShapeType="1"/>
          </p:cNvCxnSpPr>
          <p:nvPr/>
        </p:nvCxnSpPr>
        <p:spPr bwMode="auto">
          <a:xfrm rot="5400000" flipH="1" flipV="1">
            <a:off x="9220200" y="3200400"/>
            <a:ext cx="685800" cy="228600"/>
          </a:xfrm>
          <a:prstGeom prst="straightConnector1">
            <a:avLst/>
          </a:prstGeom>
          <a:noFill/>
          <a:ln w="38100" algn="ctr">
            <a:solidFill>
              <a:srgbClr val="EE2D28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" name="Title 1"/>
          <p:cNvSpPr txBox="1">
            <a:spLocks/>
          </p:cNvSpPr>
          <p:nvPr/>
        </p:nvSpPr>
        <p:spPr bwMode="auto">
          <a:xfrm>
            <a:off x="381000" y="84333"/>
            <a:ext cx="8420100" cy="10118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9pPr>
          </a:lstStyle>
          <a:p>
            <a:pPr>
              <a:buClrTx/>
              <a:buSzTx/>
              <a:buFontTx/>
              <a:buNone/>
            </a:pPr>
            <a:r>
              <a:rPr lang="en-US" sz="3600" kern="0" dirty="0" smtClean="0">
                <a:solidFill>
                  <a:srgbClr val="FFCC00"/>
                </a:solidFill>
              </a:rPr>
              <a:t>Sustainability is Overarching</a:t>
            </a:r>
            <a:br>
              <a:rPr lang="en-US" sz="3600" kern="0" dirty="0" smtClean="0">
                <a:solidFill>
                  <a:srgbClr val="FFCC00"/>
                </a:solidFill>
              </a:rPr>
            </a:br>
            <a:r>
              <a:rPr lang="en-US" sz="2800" kern="0" dirty="0" smtClean="0">
                <a:solidFill>
                  <a:srgbClr val="FFCC00"/>
                </a:solidFill>
              </a:rPr>
              <a:t>Project Support / Project Itself / O&amp;M, End of Life</a:t>
            </a:r>
            <a:endParaRPr lang="en-US" sz="2800" kern="0" dirty="0">
              <a:solidFill>
                <a:srgbClr val="FFCC00"/>
              </a:solidFill>
            </a:endParaRPr>
          </a:p>
        </p:txBody>
      </p:sp>
      <p:sp>
        <p:nvSpPr>
          <p:cNvPr id="11" name="TextBox 6"/>
          <p:cNvSpPr txBox="1">
            <a:spLocks noChangeArrowheads="1"/>
          </p:cNvSpPr>
          <p:nvPr/>
        </p:nvSpPr>
        <p:spPr bwMode="auto">
          <a:xfrm>
            <a:off x="190500" y="1069193"/>
            <a:ext cx="86106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 b="1"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 b="1"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 b="1"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 b="1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algn="ctr" eaLnBrk="1" hangingPunct="1">
              <a:buFont typeface="Wingdings" pitchFamily="2" charset="2"/>
              <a:buNone/>
            </a:pPr>
            <a:r>
              <a:rPr lang="en-US" altLang="en-US" dirty="0" smtClean="0"/>
              <a:t>Hmm. What About…  Solar Electric?</a:t>
            </a:r>
          </a:p>
        </p:txBody>
      </p:sp>
      <p:sp>
        <p:nvSpPr>
          <p:cNvPr id="13" name="Oval 12"/>
          <p:cNvSpPr/>
          <p:nvPr/>
        </p:nvSpPr>
        <p:spPr bwMode="auto">
          <a:xfrm>
            <a:off x="11147425" y="7696200"/>
            <a:ext cx="514350" cy="520339"/>
          </a:xfrm>
          <a:prstGeom prst="ellipse">
            <a:avLst/>
          </a:prstGeom>
          <a:noFill/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tabLst/>
            </a:pPr>
            <a:endParaRPr kumimoji="0" lang="en-US" sz="3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itchFamily="18" charset="0"/>
            </a:endParaRPr>
          </a:p>
        </p:txBody>
      </p:sp>
      <p:sp>
        <p:nvSpPr>
          <p:cNvPr id="17" name="Oval 16"/>
          <p:cNvSpPr/>
          <p:nvPr/>
        </p:nvSpPr>
        <p:spPr bwMode="auto">
          <a:xfrm>
            <a:off x="11176000" y="6883400"/>
            <a:ext cx="457200" cy="381002"/>
          </a:xfrm>
          <a:prstGeom prst="ellipse">
            <a:avLst/>
          </a:prstGeom>
          <a:noFill/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tabLst/>
            </a:pPr>
            <a:endParaRPr kumimoji="0" lang="en-US" sz="3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itchFamily="18" charset="0"/>
            </a:endParaRPr>
          </a:p>
        </p:txBody>
      </p:sp>
      <p:cxnSp>
        <p:nvCxnSpPr>
          <p:cNvPr id="18" name="Straight Arrow Connector 12"/>
          <p:cNvCxnSpPr>
            <a:cxnSpLocks noChangeShapeType="1"/>
          </p:cNvCxnSpPr>
          <p:nvPr/>
        </p:nvCxnSpPr>
        <p:spPr bwMode="auto">
          <a:xfrm flipV="1">
            <a:off x="11887200" y="4171950"/>
            <a:ext cx="1809751" cy="533400"/>
          </a:xfrm>
          <a:prstGeom prst="straightConnector1">
            <a:avLst/>
          </a:prstGeom>
          <a:noFill/>
          <a:ln w="38100" algn="ctr">
            <a:solidFill>
              <a:srgbClr val="EE2D28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9677400" y="3532162"/>
            <a:ext cx="8229600" cy="4525963"/>
          </a:xfrm>
        </p:spPr>
        <p:txBody>
          <a:bodyPr/>
          <a:lstStyle/>
          <a:p>
            <a:pPr lvl="8"/>
            <a:endParaRPr lang="en-US" dirty="0"/>
          </a:p>
        </p:txBody>
      </p:sp>
      <p:pic>
        <p:nvPicPr>
          <p:cNvPr id="1741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48536" y="-2144517"/>
            <a:ext cx="2449528" cy="222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2685369" y="7858070"/>
            <a:ext cx="631621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2000" dirty="0"/>
              <a:t>https://inventively.com/search/trademarks/87120143</a:t>
            </a:r>
          </a:p>
        </p:txBody>
      </p:sp>
      <p:pic>
        <p:nvPicPr>
          <p:cNvPr id="1027" name="Picture 3" descr="C:\Users\PaulP\Documents\04p Presentations\161031-Moolin-Sustainability\!  PPT-Moolin\2_Ruby_solar_panels (Large)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353" r="10581" b="15493"/>
          <a:stretch/>
        </p:blipFill>
        <p:spPr bwMode="auto">
          <a:xfrm>
            <a:off x="2115458" y="1854203"/>
            <a:ext cx="6858000" cy="3200400"/>
          </a:xfrm>
          <a:prstGeom prst="rect">
            <a:avLst/>
          </a:prstGeom>
          <a:noFill/>
          <a:ln w="38100">
            <a:solidFill>
              <a:schemeClr val="bg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6"/>
          <p:cNvSpPr txBox="1">
            <a:spLocks noChangeArrowheads="1"/>
          </p:cNvSpPr>
          <p:nvPr/>
        </p:nvSpPr>
        <p:spPr bwMode="auto">
          <a:xfrm>
            <a:off x="390979" y="5067301"/>
            <a:ext cx="86106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 b="1"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 b="1"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 b="1"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 b="1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algn="ctr" eaLnBrk="1" hangingPunct="1">
              <a:buFont typeface="Wingdings" pitchFamily="2" charset="2"/>
              <a:buNone/>
            </a:pPr>
            <a:r>
              <a:rPr lang="en-US" altLang="en-US" dirty="0" smtClean="0"/>
              <a:t>Net Metering? Avoided Cost?</a:t>
            </a:r>
          </a:p>
        </p:txBody>
      </p:sp>
      <p:sp>
        <p:nvSpPr>
          <p:cNvPr id="24" name="TextBox 6"/>
          <p:cNvSpPr txBox="1">
            <a:spLocks noChangeArrowheads="1"/>
          </p:cNvSpPr>
          <p:nvPr/>
        </p:nvSpPr>
        <p:spPr bwMode="auto">
          <a:xfrm>
            <a:off x="203200" y="5652074"/>
            <a:ext cx="86106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 b="1"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 b="1"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 b="1"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 b="1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algn="ctr" eaLnBrk="1" hangingPunct="1">
              <a:buFont typeface="Wingdings" pitchFamily="2" charset="2"/>
              <a:buNone/>
            </a:pPr>
            <a:r>
              <a:rPr lang="en-US" altLang="en-US" dirty="0" smtClean="0"/>
              <a:t>Public Policy ~ Economics</a:t>
            </a:r>
            <a:r>
              <a:rPr lang="en-US" altLang="en-US" dirty="0"/>
              <a:t> </a:t>
            </a:r>
            <a:r>
              <a:rPr lang="en-US" altLang="en-US" dirty="0" smtClean="0">
                <a:sym typeface="Wingdings" panose="05000000000000000000" pitchFamily="2" charset="2"/>
              </a:rPr>
              <a:t> Selection Process</a:t>
            </a:r>
            <a:endParaRPr lang="en-US" altLang="en-US" dirty="0" smtClean="0"/>
          </a:p>
        </p:txBody>
      </p:sp>
      <p:sp>
        <p:nvSpPr>
          <p:cNvPr id="25" name="TextBox 6"/>
          <p:cNvSpPr txBox="1">
            <a:spLocks noChangeArrowheads="1"/>
          </p:cNvSpPr>
          <p:nvPr/>
        </p:nvSpPr>
        <p:spPr bwMode="auto">
          <a:xfrm>
            <a:off x="203201" y="1842618"/>
            <a:ext cx="2616199" cy="1040285"/>
          </a:xfrm>
          <a:prstGeom prst="rect">
            <a:avLst/>
          </a:prstGeom>
          <a:solidFill>
            <a:schemeClr val="bg2">
              <a:lumMod val="50000"/>
              <a:lumOff val="50000"/>
            </a:schemeClr>
          </a:solidFill>
          <a:ln w="38100">
            <a:solidFill>
              <a:schemeClr val="bg2"/>
            </a:solidFill>
          </a:ln>
          <a:extLst/>
        </p:spPr>
        <p:txBody>
          <a:bodyPr wrap="square">
            <a:spAutoFit/>
          </a:bodyPr>
          <a:lstStyle>
            <a:lvl1pPr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 b="1"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 b="1"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 b="1"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 b="1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algn="ctr" eaLnBrk="1" hangingPunct="1">
              <a:buFont typeface="Wingdings" pitchFamily="2" charset="2"/>
              <a:buNone/>
            </a:pPr>
            <a:r>
              <a:rPr lang="en-US" altLang="en-US" sz="2800" dirty="0" smtClean="0"/>
              <a:t>Ruby – Yes</a:t>
            </a:r>
          </a:p>
          <a:p>
            <a:pPr algn="ctr" eaLnBrk="1" hangingPunct="1">
              <a:buFont typeface="Wingdings" pitchFamily="2" charset="2"/>
              <a:buNone/>
            </a:pPr>
            <a:r>
              <a:rPr lang="en-US" altLang="en-US" sz="2800" dirty="0" smtClean="0"/>
              <a:t>Scammon – No</a:t>
            </a:r>
          </a:p>
        </p:txBody>
      </p:sp>
    </p:spTree>
    <p:extLst>
      <p:ext uri="{BB962C8B-B14F-4D97-AF65-F5344CB8AC3E}">
        <p14:creationId xmlns:p14="http://schemas.microsoft.com/office/powerpoint/2010/main" val="2565957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6750050" y="6269097"/>
            <a:ext cx="21336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 b="1"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 b="1"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 b="1"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 b="1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eaLnBrk="1" hangingPunct="1"/>
            <a:fld id="{96BDAB50-CE0D-47BB-9A51-379B1F44354E}" type="slidenum">
              <a:rPr lang="en-US" altLang="en-US" sz="1200" b="0" smtClean="0">
                <a:latin typeface="Arial" charset="0"/>
              </a:rPr>
              <a:pPr eaLnBrk="1" hangingPunct="1"/>
              <a:t>26</a:t>
            </a:fld>
            <a:endParaRPr lang="en-US" altLang="en-US" sz="1200" b="0" dirty="0" smtClean="0">
              <a:latin typeface="Arial" charset="0"/>
            </a:endParaRPr>
          </a:p>
        </p:txBody>
      </p:sp>
      <p:sp>
        <p:nvSpPr>
          <p:cNvPr id="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250432" y="4705350"/>
            <a:ext cx="2699536" cy="1272304"/>
          </a:xfrm>
        </p:spPr>
        <p:txBody>
          <a:bodyPr/>
          <a:lstStyle/>
          <a:p>
            <a:pPr eaLnBrk="1" hangingPunct="1">
              <a:defRPr/>
            </a:pPr>
            <a:r>
              <a:rPr lang="en-US" sz="3200" dirty="0" smtClean="0">
                <a:solidFill>
                  <a:srgbClr val="FFCC00"/>
                </a:solidFill>
                <a:effectLst/>
              </a:rPr>
              <a:t>Partnering</a:t>
            </a:r>
            <a:br>
              <a:rPr lang="en-US" sz="3200" dirty="0" smtClean="0">
                <a:solidFill>
                  <a:srgbClr val="FFCC00"/>
                </a:solidFill>
                <a:effectLst/>
              </a:rPr>
            </a:br>
            <a:r>
              <a:rPr lang="en-US" sz="3200" dirty="0" smtClean="0">
                <a:solidFill>
                  <a:srgbClr val="FFCC00"/>
                </a:solidFill>
                <a:effectLst/>
              </a:rPr>
              <a:t>JV, interstate,</a:t>
            </a:r>
            <a:br>
              <a:rPr lang="en-US" sz="3200" dirty="0" smtClean="0">
                <a:solidFill>
                  <a:srgbClr val="FFCC00"/>
                </a:solidFill>
                <a:effectLst/>
              </a:rPr>
            </a:br>
            <a:r>
              <a:rPr lang="en-US" sz="3200" dirty="0" smtClean="0">
                <a:solidFill>
                  <a:srgbClr val="FFCC00"/>
                </a:solidFill>
                <a:effectLst/>
              </a:rPr>
              <a:t>Network, AZ</a:t>
            </a:r>
            <a:endParaRPr lang="en-US" dirty="0" smtClean="0">
              <a:solidFill>
                <a:srgbClr val="FFCC00"/>
              </a:solidFill>
            </a:endParaRPr>
          </a:p>
        </p:txBody>
      </p:sp>
      <p:cxnSp>
        <p:nvCxnSpPr>
          <p:cNvPr id="24580" name="Straight Arrow Connector 12"/>
          <p:cNvCxnSpPr>
            <a:cxnSpLocks noChangeShapeType="1"/>
          </p:cNvCxnSpPr>
          <p:nvPr/>
        </p:nvCxnSpPr>
        <p:spPr bwMode="auto">
          <a:xfrm>
            <a:off x="12268200" y="4933951"/>
            <a:ext cx="2143125" cy="266700"/>
          </a:xfrm>
          <a:prstGeom prst="straightConnector1">
            <a:avLst/>
          </a:prstGeom>
          <a:noFill/>
          <a:ln w="38100" algn="ctr">
            <a:solidFill>
              <a:srgbClr val="EE2D28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4583" name="Straight Arrow Connector 8"/>
          <p:cNvCxnSpPr>
            <a:cxnSpLocks noChangeShapeType="1"/>
          </p:cNvCxnSpPr>
          <p:nvPr/>
        </p:nvCxnSpPr>
        <p:spPr bwMode="auto">
          <a:xfrm rot="5400000" flipH="1" flipV="1">
            <a:off x="9220200" y="3200400"/>
            <a:ext cx="685800" cy="228600"/>
          </a:xfrm>
          <a:prstGeom prst="straightConnector1">
            <a:avLst/>
          </a:prstGeom>
          <a:noFill/>
          <a:ln w="38100" algn="ctr">
            <a:solidFill>
              <a:srgbClr val="EE2D28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" name="Title 1"/>
          <p:cNvSpPr txBox="1">
            <a:spLocks/>
          </p:cNvSpPr>
          <p:nvPr/>
        </p:nvSpPr>
        <p:spPr bwMode="auto">
          <a:xfrm>
            <a:off x="402431" y="84333"/>
            <a:ext cx="8229600" cy="10118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9pPr>
          </a:lstStyle>
          <a:p>
            <a:pPr>
              <a:buClrTx/>
              <a:buSzTx/>
              <a:buFontTx/>
              <a:buNone/>
            </a:pPr>
            <a:r>
              <a:rPr lang="en-US" sz="3600" kern="0" dirty="0" smtClean="0">
                <a:solidFill>
                  <a:srgbClr val="FFCC00"/>
                </a:solidFill>
              </a:rPr>
              <a:t>Sustainability is Overarching</a:t>
            </a:r>
            <a:br>
              <a:rPr lang="en-US" sz="3600" kern="0" dirty="0" smtClean="0">
                <a:solidFill>
                  <a:srgbClr val="FFCC00"/>
                </a:solidFill>
              </a:rPr>
            </a:br>
            <a:r>
              <a:rPr lang="en-US" sz="2800" kern="0" dirty="0" smtClean="0">
                <a:solidFill>
                  <a:srgbClr val="FFCC00"/>
                </a:solidFill>
              </a:rPr>
              <a:t>Project Support / Project Itself / O&amp;M, End of Life</a:t>
            </a:r>
            <a:endParaRPr lang="en-US" sz="2800" kern="0" dirty="0">
              <a:solidFill>
                <a:srgbClr val="FFCC00"/>
              </a:solidFill>
            </a:endParaRPr>
          </a:p>
        </p:txBody>
      </p:sp>
      <p:sp>
        <p:nvSpPr>
          <p:cNvPr id="11" name="TextBox 6"/>
          <p:cNvSpPr txBox="1">
            <a:spLocks noChangeArrowheads="1"/>
          </p:cNvSpPr>
          <p:nvPr/>
        </p:nvSpPr>
        <p:spPr bwMode="auto">
          <a:xfrm>
            <a:off x="361950" y="1063421"/>
            <a:ext cx="86106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 b="1"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 b="1"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 b="1"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 b="1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algn="ctr" eaLnBrk="1" hangingPunct="1">
              <a:buFont typeface="Wingdings" pitchFamily="2" charset="2"/>
              <a:buNone/>
            </a:pPr>
            <a:r>
              <a:rPr lang="en-US" altLang="en-US" sz="2400" dirty="0" smtClean="0"/>
              <a:t>Yes </a:t>
            </a:r>
            <a:r>
              <a:rPr lang="en-US" altLang="en-US" sz="2400" dirty="0" err="1" smtClean="0"/>
              <a:t>Goldratt</a:t>
            </a:r>
            <a:r>
              <a:rPr lang="en-US" altLang="en-US" sz="2400" dirty="0" smtClean="0"/>
              <a:t>, E. (1992). “The GOAL.”  And - </a:t>
            </a:r>
            <a:r>
              <a:rPr lang="en-US" altLang="en-US" dirty="0" smtClean="0"/>
              <a:t>What About</a:t>
            </a:r>
            <a:r>
              <a:rPr lang="en-US" altLang="en-US" sz="2400" dirty="0" smtClean="0"/>
              <a:t>…</a:t>
            </a:r>
          </a:p>
        </p:txBody>
      </p:sp>
      <p:sp>
        <p:nvSpPr>
          <p:cNvPr id="13" name="Oval 12"/>
          <p:cNvSpPr/>
          <p:nvPr/>
        </p:nvSpPr>
        <p:spPr bwMode="auto">
          <a:xfrm>
            <a:off x="11147425" y="7696200"/>
            <a:ext cx="514350" cy="520339"/>
          </a:xfrm>
          <a:prstGeom prst="ellipse">
            <a:avLst/>
          </a:prstGeom>
          <a:noFill/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tabLst/>
            </a:pPr>
            <a:endParaRPr kumimoji="0" lang="en-US" sz="3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itchFamily="18" charset="0"/>
            </a:endParaRPr>
          </a:p>
        </p:txBody>
      </p:sp>
      <p:sp>
        <p:nvSpPr>
          <p:cNvPr id="17" name="Oval 16"/>
          <p:cNvSpPr/>
          <p:nvPr/>
        </p:nvSpPr>
        <p:spPr bwMode="auto">
          <a:xfrm>
            <a:off x="11176000" y="6883400"/>
            <a:ext cx="457200" cy="381002"/>
          </a:xfrm>
          <a:prstGeom prst="ellipse">
            <a:avLst/>
          </a:prstGeom>
          <a:noFill/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tabLst/>
            </a:pPr>
            <a:endParaRPr kumimoji="0" lang="en-US" sz="3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itchFamily="18" charset="0"/>
            </a:endParaRPr>
          </a:p>
        </p:txBody>
      </p:sp>
      <p:cxnSp>
        <p:nvCxnSpPr>
          <p:cNvPr id="18" name="Straight Arrow Connector 12"/>
          <p:cNvCxnSpPr>
            <a:cxnSpLocks noChangeShapeType="1"/>
          </p:cNvCxnSpPr>
          <p:nvPr/>
        </p:nvCxnSpPr>
        <p:spPr bwMode="auto">
          <a:xfrm flipV="1">
            <a:off x="11887200" y="4171950"/>
            <a:ext cx="1809751" cy="533400"/>
          </a:xfrm>
          <a:prstGeom prst="straightConnector1">
            <a:avLst/>
          </a:prstGeom>
          <a:noFill/>
          <a:ln w="38100" algn="ctr">
            <a:solidFill>
              <a:srgbClr val="EE2D28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9582151" y="3009900"/>
            <a:ext cx="8229600" cy="4525963"/>
          </a:xfrm>
        </p:spPr>
        <p:txBody>
          <a:bodyPr/>
          <a:lstStyle/>
          <a:p>
            <a:pPr lvl="8"/>
            <a:endParaRPr lang="en-US" dirty="0"/>
          </a:p>
        </p:txBody>
      </p:sp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025" y="1644974"/>
            <a:ext cx="4362450" cy="3793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0181" y="1619803"/>
            <a:ext cx="3371850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209800"/>
            <a:ext cx="2449528" cy="2228850"/>
          </a:xfrm>
          <a:prstGeom prst="rect">
            <a:avLst/>
          </a:prstGeom>
          <a:noFill/>
          <a:ln w="3810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7415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3261" y="3909863"/>
            <a:ext cx="5388769" cy="2389590"/>
          </a:xfrm>
          <a:prstGeom prst="rect">
            <a:avLst/>
          </a:prstGeom>
          <a:noFill/>
          <a:ln w="3810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600200" y="6332617"/>
            <a:ext cx="631621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2000" dirty="0"/>
              <a:t>https://inventively.com/search/trademarks/87120143</a:t>
            </a:r>
          </a:p>
        </p:txBody>
      </p:sp>
      <p:pic>
        <p:nvPicPr>
          <p:cNvPr id="17413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3262" y="2295525"/>
            <a:ext cx="5367338" cy="1687227"/>
          </a:xfrm>
          <a:prstGeom prst="rect">
            <a:avLst/>
          </a:prstGeom>
          <a:noFill/>
          <a:ln w="3810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0905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6750050" y="6269097"/>
            <a:ext cx="21336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 b="1"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 b="1"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 b="1"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 b="1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eaLnBrk="1" hangingPunct="1"/>
            <a:fld id="{96BDAB50-CE0D-47BB-9A51-379B1F44354E}" type="slidenum">
              <a:rPr lang="en-US" altLang="en-US" sz="1200" b="0" smtClean="0">
                <a:latin typeface="Arial" charset="0"/>
              </a:rPr>
              <a:pPr eaLnBrk="1" hangingPunct="1"/>
              <a:t>27</a:t>
            </a:fld>
            <a:endParaRPr lang="en-US" altLang="en-US" sz="1200" b="0" dirty="0" smtClean="0">
              <a:latin typeface="Arial" charset="0"/>
            </a:endParaRPr>
          </a:p>
        </p:txBody>
      </p:sp>
      <p:cxnSp>
        <p:nvCxnSpPr>
          <p:cNvPr id="24580" name="Straight Arrow Connector 12"/>
          <p:cNvCxnSpPr>
            <a:cxnSpLocks noChangeShapeType="1"/>
          </p:cNvCxnSpPr>
          <p:nvPr/>
        </p:nvCxnSpPr>
        <p:spPr bwMode="auto">
          <a:xfrm>
            <a:off x="12268200" y="4933951"/>
            <a:ext cx="2143125" cy="266700"/>
          </a:xfrm>
          <a:prstGeom prst="straightConnector1">
            <a:avLst/>
          </a:prstGeom>
          <a:noFill/>
          <a:ln w="38100" algn="ctr">
            <a:solidFill>
              <a:srgbClr val="EE2D28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4583" name="Straight Arrow Connector 8"/>
          <p:cNvCxnSpPr>
            <a:cxnSpLocks noChangeShapeType="1"/>
          </p:cNvCxnSpPr>
          <p:nvPr/>
        </p:nvCxnSpPr>
        <p:spPr bwMode="auto">
          <a:xfrm rot="5400000" flipH="1" flipV="1">
            <a:off x="9220200" y="3200400"/>
            <a:ext cx="685800" cy="228600"/>
          </a:xfrm>
          <a:prstGeom prst="straightConnector1">
            <a:avLst/>
          </a:prstGeom>
          <a:noFill/>
          <a:ln w="38100" algn="ctr">
            <a:solidFill>
              <a:srgbClr val="EE2D28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" name="Title 1"/>
          <p:cNvSpPr txBox="1">
            <a:spLocks/>
          </p:cNvSpPr>
          <p:nvPr/>
        </p:nvSpPr>
        <p:spPr bwMode="auto">
          <a:xfrm>
            <a:off x="520700" y="57366"/>
            <a:ext cx="8229600" cy="10118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9pPr>
          </a:lstStyle>
          <a:p>
            <a:pPr>
              <a:buClrTx/>
              <a:buSzTx/>
              <a:buFontTx/>
              <a:buNone/>
            </a:pPr>
            <a:r>
              <a:rPr lang="en-US" sz="3600" kern="0" dirty="0" smtClean="0">
                <a:solidFill>
                  <a:srgbClr val="FFCC00"/>
                </a:solidFill>
              </a:rPr>
              <a:t>Sustainability is Overarching</a:t>
            </a:r>
            <a:br>
              <a:rPr lang="en-US" sz="3600" kern="0" dirty="0" smtClean="0">
                <a:solidFill>
                  <a:srgbClr val="FFCC00"/>
                </a:solidFill>
              </a:rPr>
            </a:br>
            <a:r>
              <a:rPr lang="en-US" sz="2800" kern="0" dirty="0" smtClean="0">
                <a:solidFill>
                  <a:srgbClr val="FFCC00"/>
                </a:solidFill>
              </a:rPr>
              <a:t>Project Support / Project Itself / O&amp;M, End of Life</a:t>
            </a:r>
            <a:endParaRPr lang="en-US" sz="2800" kern="0" dirty="0">
              <a:solidFill>
                <a:srgbClr val="FFCC00"/>
              </a:solidFill>
            </a:endParaRPr>
          </a:p>
        </p:txBody>
      </p:sp>
      <p:sp>
        <p:nvSpPr>
          <p:cNvPr id="11" name="TextBox 6"/>
          <p:cNvSpPr txBox="1">
            <a:spLocks noChangeArrowheads="1"/>
          </p:cNvSpPr>
          <p:nvPr/>
        </p:nvSpPr>
        <p:spPr bwMode="auto">
          <a:xfrm>
            <a:off x="190500" y="1069193"/>
            <a:ext cx="86106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 b="1"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 b="1"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 b="1"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 b="1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algn="ctr" eaLnBrk="1" hangingPunct="1">
              <a:buFont typeface="Wingdings" pitchFamily="2" charset="2"/>
              <a:buNone/>
            </a:pPr>
            <a:r>
              <a:rPr lang="en-US" altLang="en-US" dirty="0" smtClean="0"/>
              <a:t>Hmm. What About… Geothermal Water?  Scale?</a:t>
            </a:r>
          </a:p>
        </p:txBody>
      </p:sp>
      <p:sp>
        <p:nvSpPr>
          <p:cNvPr id="13" name="Oval 12"/>
          <p:cNvSpPr/>
          <p:nvPr/>
        </p:nvSpPr>
        <p:spPr bwMode="auto">
          <a:xfrm>
            <a:off x="11147425" y="7696200"/>
            <a:ext cx="514350" cy="520339"/>
          </a:xfrm>
          <a:prstGeom prst="ellipse">
            <a:avLst/>
          </a:prstGeom>
          <a:noFill/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tabLst/>
            </a:pPr>
            <a:endParaRPr kumimoji="0" lang="en-US" sz="3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itchFamily="18" charset="0"/>
            </a:endParaRPr>
          </a:p>
        </p:txBody>
      </p:sp>
      <p:sp>
        <p:nvSpPr>
          <p:cNvPr id="17" name="Oval 16"/>
          <p:cNvSpPr/>
          <p:nvPr/>
        </p:nvSpPr>
        <p:spPr bwMode="auto">
          <a:xfrm>
            <a:off x="11176000" y="6883400"/>
            <a:ext cx="457200" cy="381002"/>
          </a:xfrm>
          <a:prstGeom prst="ellipse">
            <a:avLst/>
          </a:prstGeom>
          <a:noFill/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tabLst/>
            </a:pPr>
            <a:endParaRPr kumimoji="0" lang="en-US" sz="3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itchFamily="18" charset="0"/>
            </a:endParaRPr>
          </a:p>
        </p:txBody>
      </p:sp>
      <p:cxnSp>
        <p:nvCxnSpPr>
          <p:cNvPr id="18" name="Straight Arrow Connector 12"/>
          <p:cNvCxnSpPr>
            <a:cxnSpLocks noChangeShapeType="1"/>
          </p:cNvCxnSpPr>
          <p:nvPr/>
        </p:nvCxnSpPr>
        <p:spPr bwMode="auto">
          <a:xfrm flipV="1">
            <a:off x="11887200" y="4171950"/>
            <a:ext cx="1809751" cy="533400"/>
          </a:xfrm>
          <a:prstGeom prst="straightConnector1">
            <a:avLst/>
          </a:prstGeom>
          <a:noFill/>
          <a:ln w="38100" algn="ctr">
            <a:solidFill>
              <a:srgbClr val="EE2D28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" name="Rectangle 4"/>
          <p:cNvSpPr/>
          <p:nvPr/>
        </p:nvSpPr>
        <p:spPr>
          <a:xfrm>
            <a:off x="949718" y="6049687"/>
            <a:ext cx="743506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US" sz="2000" dirty="0"/>
              <a:t>http://www.vici-labs.com/outcomes---examples.html </a:t>
            </a:r>
          </a:p>
        </p:txBody>
      </p:sp>
      <p:pic>
        <p:nvPicPr>
          <p:cNvPr id="20" name="Picture 19" descr="cid:image002.jpg@01D2279A.7379E1A0"/>
          <p:cNvPicPr/>
          <p:nvPr/>
        </p:nvPicPr>
        <p:blipFill rotWithShape="1"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21" b="818"/>
          <a:stretch/>
        </p:blipFill>
        <p:spPr bwMode="auto">
          <a:xfrm>
            <a:off x="1197368" y="1686625"/>
            <a:ext cx="6939764" cy="402336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0896600" y="543625"/>
            <a:ext cx="8229600" cy="11430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7135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6750050" y="6269097"/>
            <a:ext cx="21336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 b="1"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 b="1"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 b="1"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 b="1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eaLnBrk="1" hangingPunct="1"/>
            <a:fld id="{96BDAB50-CE0D-47BB-9A51-379B1F44354E}" type="slidenum">
              <a:rPr lang="en-US" altLang="en-US" sz="1200" b="0" smtClean="0">
                <a:latin typeface="Arial" charset="0"/>
              </a:rPr>
              <a:pPr eaLnBrk="1" hangingPunct="1"/>
              <a:t>28</a:t>
            </a:fld>
            <a:endParaRPr lang="en-US" altLang="en-US" sz="1200" b="0" dirty="0" smtClean="0">
              <a:latin typeface="Arial" charset="0"/>
            </a:endParaRPr>
          </a:p>
        </p:txBody>
      </p:sp>
      <p:sp>
        <p:nvSpPr>
          <p:cNvPr id="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190500" y="3882449"/>
            <a:ext cx="5105400" cy="1645802"/>
          </a:xfrm>
        </p:spPr>
        <p:txBody>
          <a:bodyPr/>
          <a:lstStyle/>
          <a:p>
            <a:pPr eaLnBrk="1" hangingPunct="1">
              <a:defRPr/>
            </a:pPr>
            <a:r>
              <a:rPr lang="en-US" sz="3200" dirty="0" smtClean="0">
                <a:solidFill>
                  <a:srgbClr val="FFCC00"/>
                </a:solidFill>
                <a:effectLst/>
              </a:rPr>
              <a:t>Small. Light.</a:t>
            </a:r>
            <a:br>
              <a:rPr lang="en-US" sz="3200" dirty="0" smtClean="0">
                <a:solidFill>
                  <a:srgbClr val="FFCC00"/>
                </a:solidFill>
                <a:effectLst/>
              </a:rPr>
            </a:br>
            <a:r>
              <a:rPr lang="en-US" sz="3200" dirty="0" smtClean="0">
                <a:solidFill>
                  <a:srgbClr val="FFCC00"/>
                </a:solidFill>
                <a:effectLst/>
              </a:rPr>
              <a:t>One person remote Visits?</a:t>
            </a:r>
            <a:br>
              <a:rPr lang="en-US" sz="3200" dirty="0" smtClean="0">
                <a:solidFill>
                  <a:srgbClr val="FFCC00"/>
                </a:solidFill>
                <a:effectLst/>
              </a:rPr>
            </a:br>
            <a:r>
              <a:rPr lang="en-US" sz="3200" dirty="0" smtClean="0">
                <a:solidFill>
                  <a:srgbClr val="FFCC00"/>
                </a:solidFill>
                <a:effectLst/>
              </a:rPr>
              <a:t>Surveying?</a:t>
            </a:r>
            <a:endParaRPr lang="en-US" dirty="0" smtClean="0">
              <a:solidFill>
                <a:srgbClr val="FFCC00"/>
              </a:solidFill>
            </a:endParaRPr>
          </a:p>
        </p:txBody>
      </p:sp>
      <p:cxnSp>
        <p:nvCxnSpPr>
          <p:cNvPr id="24580" name="Straight Arrow Connector 12"/>
          <p:cNvCxnSpPr>
            <a:cxnSpLocks noChangeShapeType="1"/>
          </p:cNvCxnSpPr>
          <p:nvPr/>
        </p:nvCxnSpPr>
        <p:spPr bwMode="auto">
          <a:xfrm>
            <a:off x="12268200" y="4933951"/>
            <a:ext cx="2143125" cy="266700"/>
          </a:xfrm>
          <a:prstGeom prst="straightConnector1">
            <a:avLst/>
          </a:prstGeom>
          <a:noFill/>
          <a:ln w="38100" algn="ctr">
            <a:solidFill>
              <a:srgbClr val="EE2D28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4583" name="Straight Arrow Connector 8"/>
          <p:cNvCxnSpPr>
            <a:cxnSpLocks noChangeShapeType="1"/>
          </p:cNvCxnSpPr>
          <p:nvPr/>
        </p:nvCxnSpPr>
        <p:spPr bwMode="auto">
          <a:xfrm rot="5400000" flipH="1" flipV="1">
            <a:off x="9220200" y="3200400"/>
            <a:ext cx="685800" cy="228600"/>
          </a:xfrm>
          <a:prstGeom prst="straightConnector1">
            <a:avLst/>
          </a:prstGeom>
          <a:noFill/>
          <a:ln w="38100" algn="ctr">
            <a:solidFill>
              <a:srgbClr val="EE2D28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" name="Title 1"/>
          <p:cNvSpPr txBox="1">
            <a:spLocks/>
          </p:cNvSpPr>
          <p:nvPr/>
        </p:nvSpPr>
        <p:spPr bwMode="auto">
          <a:xfrm>
            <a:off x="381000" y="84333"/>
            <a:ext cx="8229600" cy="10118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9pPr>
          </a:lstStyle>
          <a:p>
            <a:pPr>
              <a:buClrTx/>
              <a:buSzTx/>
              <a:buFontTx/>
              <a:buNone/>
            </a:pPr>
            <a:r>
              <a:rPr lang="en-US" sz="3600" kern="0" dirty="0" smtClean="0">
                <a:solidFill>
                  <a:srgbClr val="FFCC00"/>
                </a:solidFill>
              </a:rPr>
              <a:t>Sustainability is Overarching</a:t>
            </a:r>
            <a:br>
              <a:rPr lang="en-US" sz="3600" kern="0" dirty="0" smtClean="0">
                <a:solidFill>
                  <a:srgbClr val="FFCC00"/>
                </a:solidFill>
              </a:rPr>
            </a:br>
            <a:r>
              <a:rPr lang="en-US" sz="2800" kern="0" dirty="0" smtClean="0">
                <a:solidFill>
                  <a:srgbClr val="FFCC00"/>
                </a:solidFill>
              </a:rPr>
              <a:t>Project Support / Project Itself / O&amp;M, End of Life</a:t>
            </a:r>
            <a:endParaRPr lang="en-US" sz="2800" kern="0" dirty="0">
              <a:solidFill>
                <a:srgbClr val="FFCC00"/>
              </a:solidFill>
            </a:endParaRPr>
          </a:p>
        </p:txBody>
      </p:sp>
      <p:sp>
        <p:nvSpPr>
          <p:cNvPr id="11" name="TextBox 6"/>
          <p:cNvSpPr txBox="1">
            <a:spLocks noChangeArrowheads="1"/>
          </p:cNvSpPr>
          <p:nvPr/>
        </p:nvSpPr>
        <p:spPr bwMode="auto">
          <a:xfrm>
            <a:off x="190500" y="1069193"/>
            <a:ext cx="86106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 b="1"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 b="1"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 b="1"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 b="1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algn="ctr" eaLnBrk="1" hangingPunct="1">
              <a:buFont typeface="Wingdings" pitchFamily="2" charset="2"/>
              <a:buNone/>
            </a:pPr>
            <a:r>
              <a:rPr lang="en-US" altLang="en-US" dirty="0" smtClean="0"/>
              <a:t>Hmm. What About…  Portable Pure Water</a:t>
            </a:r>
          </a:p>
        </p:txBody>
      </p:sp>
      <p:sp>
        <p:nvSpPr>
          <p:cNvPr id="13" name="Oval 12"/>
          <p:cNvSpPr/>
          <p:nvPr/>
        </p:nvSpPr>
        <p:spPr bwMode="auto">
          <a:xfrm>
            <a:off x="11147425" y="7696200"/>
            <a:ext cx="514350" cy="520339"/>
          </a:xfrm>
          <a:prstGeom prst="ellipse">
            <a:avLst/>
          </a:prstGeom>
          <a:noFill/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tabLst/>
            </a:pPr>
            <a:endParaRPr kumimoji="0" lang="en-US" sz="3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itchFamily="18" charset="0"/>
            </a:endParaRPr>
          </a:p>
        </p:txBody>
      </p:sp>
      <p:sp>
        <p:nvSpPr>
          <p:cNvPr id="17" name="Oval 16"/>
          <p:cNvSpPr/>
          <p:nvPr/>
        </p:nvSpPr>
        <p:spPr bwMode="auto">
          <a:xfrm>
            <a:off x="11176000" y="6883400"/>
            <a:ext cx="457200" cy="381002"/>
          </a:xfrm>
          <a:prstGeom prst="ellipse">
            <a:avLst/>
          </a:prstGeom>
          <a:noFill/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tabLst/>
            </a:pPr>
            <a:endParaRPr kumimoji="0" lang="en-US" sz="3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itchFamily="18" charset="0"/>
            </a:endParaRPr>
          </a:p>
        </p:txBody>
      </p:sp>
      <p:cxnSp>
        <p:nvCxnSpPr>
          <p:cNvPr id="18" name="Straight Arrow Connector 12"/>
          <p:cNvCxnSpPr>
            <a:cxnSpLocks noChangeShapeType="1"/>
          </p:cNvCxnSpPr>
          <p:nvPr/>
        </p:nvCxnSpPr>
        <p:spPr bwMode="auto">
          <a:xfrm flipV="1">
            <a:off x="11887200" y="4171950"/>
            <a:ext cx="1809751" cy="533400"/>
          </a:xfrm>
          <a:prstGeom prst="straightConnector1">
            <a:avLst/>
          </a:prstGeom>
          <a:noFill/>
          <a:ln w="38100" algn="ctr">
            <a:solidFill>
              <a:srgbClr val="EE2D28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9582151" y="3009901"/>
            <a:ext cx="8229600" cy="952500"/>
          </a:xfrm>
        </p:spPr>
        <p:txBody>
          <a:bodyPr/>
          <a:lstStyle/>
          <a:p>
            <a:pPr lvl="8"/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295400" y="6270935"/>
            <a:ext cx="64008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US" sz="2000" dirty="0"/>
              <a:t>http://newatlas.com/roving-blue-ozone-pen/45969/</a:t>
            </a:r>
          </a:p>
        </p:txBody>
      </p:sp>
      <p:pic>
        <p:nvPicPr>
          <p:cNvPr id="23" name="Picture 22" descr="This demo water looked pretty clean to start, but even if it wasn't, it'd would have...">
            <a:hlinkClick r:id="rId3"/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2314" y="2688837"/>
            <a:ext cx="3185886" cy="3335132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Picture 21" descr="Roving Blue's new O-Pen brings ozone purification anywhere you go">
            <a:hlinkClick r:id="rId3" tooltip="&quot;View gallery&quot;"/>
          </p:cNvPr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7" t="18183" r="2467" b="20953"/>
          <a:stretch/>
        </p:blipFill>
        <p:spPr bwMode="auto">
          <a:xfrm>
            <a:off x="381000" y="1618106"/>
            <a:ext cx="5486400" cy="20116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53745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6750050" y="6269097"/>
            <a:ext cx="21336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 b="1"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 b="1"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 b="1"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 b="1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eaLnBrk="1" hangingPunct="1"/>
            <a:fld id="{96BDAB50-CE0D-47BB-9A51-379B1F44354E}" type="slidenum">
              <a:rPr lang="en-US" altLang="en-US" sz="1200" b="0" smtClean="0">
                <a:latin typeface="Arial" charset="0"/>
              </a:rPr>
              <a:pPr eaLnBrk="1" hangingPunct="1"/>
              <a:t>29</a:t>
            </a:fld>
            <a:endParaRPr lang="en-US" altLang="en-US" sz="1200" b="0" dirty="0" smtClean="0">
              <a:latin typeface="Arial" charset="0"/>
            </a:endParaRPr>
          </a:p>
        </p:txBody>
      </p:sp>
      <p:cxnSp>
        <p:nvCxnSpPr>
          <p:cNvPr id="24580" name="Straight Arrow Connector 12"/>
          <p:cNvCxnSpPr>
            <a:cxnSpLocks noChangeShapeType="1"/>
          </p:cNvCxnSpPr>
          <p:nvPr/>
        </p:nvCxnSpPr>
        <p:spPr bwMode="auto">
          <a:xfrm>
            <a:off x="12268200" y="4933951"/>
            <a:ext cx="2143125" cy="266700"/>
          </a:xfrm>
          <a:prstGeom prst="straightConnector1">
            <a:avLst/>
          </a:prstGeom>
          <a:noFill/>
          <a:ln w="38100" algn="ctr">
            <a:solidFill>
              <a:srgbClr val="EE2D28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4583" name="Straight Arrow Connector 8"/>
          <p:cNvCxnSpPr>
            <a:cxnSpLocks noChangeShapeType="1"/>
          </p:cNvCxnSpPr>
          <p:nvPr/>
        </p:nvCxnSpPr>
        <p:spPr bwMode="auto">
          <a:xfrm rot="5400000" flipH="1" flipV="1">
            <a:off x="9220200" y="3200400"/>
            <a:ext cx="685800" cy="228600"/>
          </a:xfrm>
          <a:prstGeom prst="straightConnector1">
            <a:avLst/>
          </a:prstGeom>
          <a:noFill/>
          <a:ln w="38100" algn="ctr">
            <a:solidFill>
              <a:srgbClr val="EE2D28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" name="Title 1"/>
          <p:cNvSpPr txBox="1">
            <a:spLocks/>
          </p:cNvSpPr>
          <p:nvPr/>
        </p:nvSpPr>
        <p:spPr bwMode="auto">
          <a:xfrm>
            <a:off x="381000" y="84333"/>
            <a:ext cx="8229600" cy="10118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9pPr>
          </a:lstStyle>
          <a:p>
            <a:pPr>
              <a:buClrTx/>
              <a:buSzTx/>
              <a:buFontTx/>
              <a:buNone/>
            </a:pPr>
            <a:r>
              <a:rPr lang="en-US" sz="3600" kern="0" dirty="0" smtClean="0">
                <a:solidFill>
                  <a:srgbClr val="FFCC00"/>
                </a:solidFill>
              </a:rPr>
              <a:t>Sustainability is Overarching</a:t>
            </a:r>
            <a:br>
              <a:rPr lang="en-US" sz="3600" kern="0" dirty="0" smtClean="0">
                <a:solidFill>
                  <a:srgbClr val="FFCC00"/>
                </a:solidFill>
              </a:rPr>
            </a:br>
            <a:r>
              <a:rPr lang="en-US" sz="2800" kern="0" dirty="0" smtClean="0">
                <a:solidFill>
                  <a:srgbClr val="FFCC00"/>
                </a:solidFill>
              </a:rPr>
              <a:t>Project Support / Project Itself / O&amp;M, End of Life</a:t>
            </a:r>
            <a:endParaRPr lang="en-US" sz="2800" kern="0" dirty="0">
              <a:solidFill>
                <a:srgbClr val="FFCC00"/>
              </a:solidFill>
            </a:endParaRPr>
          </a:p>
        </p:txBody>
      </p:sp>
      <p:sp>
        <p:nvSpPr>
          <p:cNvPr id="11" name="TextBox 6"/>
          <p:cNvSpPr txBox="1">
            <a:spLocks noChangeArrowheads="1"/>
          </p:cNvSpPr>
          <p:nvPr/>
        </p:nvSpPr>
        <p:spPr bwMode="auto">
          <a:xfrm>
            <a:off x="190500" y="1069193"/>
            <a:ext cx="86106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 b="1"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 b="1"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 b="1"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 b="1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algn="ctr" eaLnBrk="1" hangingPunct="1">
              <a:buFont typeface="Wingdings" pitchFamily="2" charset="2"/>
              <a:buNone/>
            </a:pPr>
            <a:r>
              <a:rPr lang="en-US" altLang="en-US" dirty="0" smtClean="0"/>
              <a:t>Hmm. What About…  Biomass Heat/Power</a:t>
            </a:r>
          </a:p>
        </p:txBody>
      </p:sp>
      <p:sp>
        <p:nvSpPr>
          <p:cNvPr id="13" name="Oval 12"/>
          <p:cNvSpPr/>
          <p:nvPr/>
        </p:nvSpPr>
        <p:spPr bwMode="auto">
          <a:xfrm>
            <a:off x="11147425" y="7696200"/>
            <a:ext cx="514350" cy="520339"/>
          </a:xfrm>
          <a:prstGeom prst="ellipse">
            <a:avLst/>
          </a:prstGeom>
          <a:noFill/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tabLst/>
            </a:pPr>
            <a:endParaRPr kumimoji="0" lang="en-US" sz="3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itchFamily="18" charset="0"/>
            </a:endParaRPr>
          </a:p>
        </p:txBody>
      </p:sp>
      <p:sp>
        <p:nvSpPr>
          <p:cNvPr id="17" name="Oval 16"/>
          <p:cNvSpPr/>
          <p:nvPr/>
        </p:nvSpPr>
        <p:spPr bwMode="auto">
          <a:xfrm>
            <a:off x="11176000" y="6883400"/>
            <a:ext cx="457200" cy="381002"/>
          </a:xfrm>
          <a:prstGeom prst="ellipse">
            <a:avLst/>
          </a:prstGeom>
          <a:noFill/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tabLst/>
            </a:pPr>
            <a:endParaRPr kumimoji="0" lang="en-US" sz="3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itchFamily="18" charset="0"/>
            </a:endParaRPr>
          </a:p>
        </p:txBody>
      </p:sp>
      <p:cxnSp>
        <p:nvCxnSpPr>
          <p:cNvPr id="18" name="Straight Arrow Connector 12"/>
          <p:cNvCxnSpPr>
            <a:cxnSpLocks noChangeShapeType="1"/>
          </p:cNvCxnSpPr>
          <p:nvPr/>
        </p:nvCxnSpPr>
        <p:spPr bwMode="auto">
          <a:xfrm flipV="1">
            <a:off x="11887200" y="4171950"/>
            <a:ext cx="1809751" cy="533400"/>
          </a:xfrm>
          <a:prstGeom prst="straightConnector1">
            <a:avLst/>
          </a:prstGeom>
          <a:noFill/>
          <a:ln w="38100" algn="ctr">
            <a:solidFill>
              <a:srgbClr val="EE2D28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9582151" y="3009901"/>
            <a:ext cx="8229600" cy="952500"/>
          </a:xfrm>
        </p:spPr>
        <p:txBody>
          <a:bodyPr/>
          <a:lstStyle/>
          <a:p>
            <a:pPr lvl="8"/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0036629" y="1219200"/>
            <a:ext cx="8229600" cy="1143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6" name="TextBox 6"/>
          <p:cNvSpPr txBox="1">
            <a:spLocks noChangeArrowheads="1"/>
          </p:cNvSpPr>
          <p:nvPr/>
        </p:nvSpPr>
        <p:spPr bwMode="auto">
          <a:xfrm>
            <a:off x="6705600" y="2812156"/>
            <a:ext cx="2514600" cy="2259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 b="1"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 b="1"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 b="1"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 b="1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eaLnBrk="1" hangingPunct="1">
              <a:buFont typeface="Wingdings" pitchFamily="2" charset="2"/>
              <a:buNone/>
            </a:pPr>
            <a:r>
              <a:rPr lang="en-US" altLang="en-US" dirty="0" smtClean="0"/>
              <a:t>Where?</a:t>
            </a:r>
            <a:br>
              <a:rPr lang="en-US" altLang="en-US" dirty="0" smtClean="0"/>
            </a:br>
            <a:r>
              <a:rPr lang="en-US" altLang="en-US" dirty="0" smtClean="0"/>
              <a:t>   (In town?)</a:t>
            </a:r>
          </a:p>
          <a:p>
            <a:pPr eaLnBrk="1" hangingPunct="1">
              <a:buFont typeface="Wingdings" pitchFamily="2" charset="2"/>
              <a:buNone/>
            </a:pPr>
            <a:r>
              <a:rPr lang="en-US" altLang="en-US" dirty="0" smtClean="0"/>
              <a:t>Where Not?</a:t>
            </a:r>
          </a:p>
          <a:p>
            <a:pPr eaLnBrk="1" hangingPunct="1">
              <a:buFont typeface="Wingdings" pitchFamily="2" charset="2"/>
              <a:buNone/>
            </a:pPr>
            <a:r>
              <a:rPr lang="en-US" altLang="en-US" dirty="0" smtClean="0"/>
              <a:t>   (Remote?)</a:t>
            </a:r>
          </a:p>
        </p:txBody>
      </p:sp>
      <p:sp>
        <p:nvSpPr>
          <p:cNvPr id="4" name="Rectangle 3"/>
          <p:cNvSpPr/>
          <p:nvPr/>
        </p:nvSpPr>
        <p:spPr>
          <a:xfrm>
            <a:off x="1181100" y="5687300"/>
            <a:ext cx="6629400" cy="9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1800" dirty="0" smtClean="0"/>
              <a:t>CEO: </a:t>
            </a:r>
            <a:r>
              <a:rPr lang="en-US" sz="1800" dirty="0" err="1" smtClean="0"/>
              <a:t>Jarno</a:t>
            </a:r>
            <a:r>
              <a:rPr lang="en-US" sz="1800" dirty="0" smtClean="0"/>
              <a:t> </a:t>
            </a:r>
            <a:r>
              <a:rPr lang="en-US" sz="1800" dirty="0" err="1" smtClean="0"/>
              <a:t>Haapakoski</a:t>
            </a:r>
            <a:r>
              <a:rPr lang="en-US" sz="1800" dirty="0" smtClean="0"/>
              <a:t>.  ACEP UAF Presentation Sep 20, 2016</a:t>
            </a:r>
          </a:p>
          <a:p>
            <a:pPr>
              <a:buNone/>
            </a:pPr>
            <a:r>
              <a:rPr lang="en-US" sz="1800" dirty="0" smtClean="0"/>
              <a:t>http</a:t>
            </a:r>
            <a:r>
              <a:rPr lang="en-US" sz="1800" dirty="0"/>
              <a:t>://www.biomassinnovation.ca/pdf/Tour_Nov14/Additional/E_Volter%20presentation%20EN.pdf</a:t>
            </a:r>
          </a:p>
        </p:txBody>
      </p:sp>
      <p:pic>
        <p:nvPicPr>
          <p:cNvPr id="19" name="Picture 18" descr="http://volter.fi/wp-content/uploads/teknologia3.jp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78" r="2890" b="10289"/>
          <a:stretch/>
        </p:blipFill>
        <p:spPr bwMode="auto">
          <a:xfrm>
            <a:off x="285750" y="1645920"/>
            <a:ext cx="6400800" cy="4023360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TextBox 6"/>
          <p:cNvSpPr txBox="1">
            <a:spLocks noChangeArrowheads="1"/>
          </p:cNvSpPr>
          <p:nvPr/>
        </p:nvSpPr>
        <p:spPr bwMode="auto">
          <a:xfrm>
            <a:off x="6858000" y="1828800"/>
            <a:ext cx="19812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 b="1"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 b="1"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 b="1"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 b="1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eaLnBrk="1" hangingPunct="1">
              <a:buFont typeface="Wingdings" pitchFamily="2" charset="2"/>
              <a:buNone/>
            </a:pPr>
            <a:r>
              <a:rPr lang="en-US" altLang="en-US" u="sng" dirty="0" smtClean="0"/>
              <a:t>V</a:t>
            </a:r>
            <a:r>
              <a:rPr lang="en-US" altLang="en-US" u="sng" dirty="0" smtClean="0">
                <a:latin typeface="Calibri"/>
              </a:rPr>
              <a:t>Ö</a:t>
            </a:r>
            <a:r>
              <a:rPr lang="en-US" altLang="en-US" u="sng" dirty="0" smtClean="0"/>
              <a:t>LTER</a:t>
            </a:r>
          </a:p>
        </p:txBody>
      </p:sp>
    </p:spTree>
    <p:extLst>
      <p:ext uri="{BB962C8B-B14F-4D97-AF65-F5344CB8AC3E}">
        <p14:creationId xmlns:p14="http://schemas.microsoft.com/office/powerpoint/2010/main" val="2669506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004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5"/>
          <a:stretch/>
        </p:blipFill>
        <p:spPr bwMode="auto">
          <a:xfrm>
            <a:off x="6351814" y="2057399"/>
            <a:ext cx="2286000" cy="1512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98438"/>
            <a:ext cx="8229600" cy="868362"/>
          </a:xfrm>
        </p:spPr>
        <p:txBody>
          <a:bodyPr/>
          <a:lstStyle/>
          <a:p>
            <a:r>
              <a:rPr lang="en-US" dirty="0" smtClean="0">
                <a:solidFill>
                  <a:srgbClr val="FFC000"/>
                </a:solidFill>
              </a:rPr>
              <a:t>Sustainable Considerations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4648200"/>
            <a:ext cx="2819400" cy="450742"/>
          </a:xfrm>
          <a:solidFill>
            <a:schemeClr val="bg1"/>
          </a:solidFill>
          <a:ln>
            <a:solidFill>
              <a:schemeClr val="accent1">
                <a:shade val="50000"/>
              </a:schemeClr>
            </a:solidFill>
          </a:ln>
        </p:spPr>
        <p:txBody>
          <a:bodyPr>
            <a:normAutofit fontScale="77500" lnSpcReduction="20000"/>
          </a:bodyPr>
          <a:lstStyle/>
          <a:p>
            <a:pPr marL="0" indent="0" algn="ctr">
              <a:buNone/>
            </a:pPr>
            <a:r>
              <a:rPr lang="en-US" u="sng" dirty="0" smtClean="0"/>
              <a:t>Northern 2/3</a:t>
            </a:r>
            <a:r>
              <a:rPr lang="en-US" dirty="0" smtClean="0"/>
              <a:t>Alaska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667500" y="6342035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smtClean="0">
                <a:solidFill>
                  <a:schemeClr val="tx1"/>
                </a:solidFill>
              </a:rPr>
              <a:pPr/>
              <a:t>3</a:t>
            </a:fld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2800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066800"/>
            <a:ext cx="4533900" cy="308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</p:pic>
      <p:pic>
        <p:nvPicPr>
          <p:cNvPr id="12800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3581400"/>
            <a:ext cx="4321629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46805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Credit: We 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55" t="11117" r="22158" b="58476"/>
          <a:stretch/>
        </p:blipFill>
        <p:spPr bwMode="auto">
          <a:xfrm>
            <a:off x="838200" y="1803975"/>
            <a:ext cx="4191000" cy="1828800"/>
          </a:xfrm>
          <a:prstGeom prst="rect">
            <a:avLst/>
          </a:prstGeom>
          <a:noFill/>
          <a:ln w="38100">
            <a:solidFill>
              <a:schemeClr val="bg2"/>
            </a:solidFill>
          </a:ln>
        </p:spPr>
      </p:pic>
      <p:sp>
        <p:nvSpPr>
          <p:cNvPr id="24578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6750050" y="6269097"/>
            <a:ext cx="21336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 b="1"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 b="1"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 b="1"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 b="1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eaLnBrk="1" hangingPunct="1"/>
            <a:fld id="{96BDAB50-CE0D-47BB-9A51-379B1F44354E}" type="slidenum">
              <a:rPr lang="en-US" altLang="en-US" sz="1200" b="0" smtClean="0">
                <a:latin typeface="Arial" charset="0"/>
              </a:rPr>
              <a:pPr eaLnBrk="1" hangingPunct="1"/>
              <a:t>30</a:t>
            </a:fld>
            <a:endParaRPr lang="en-US" altLang="en-US" sz="1200" b="0" dirty="0" smtClean="0">
              <a:latin typeface="Arial" charset="0"/>
            </a:endParaRPr>
          </a:p>
        </p:txBody>
      </p:sp>
      <p:cxnSp>
        <p:nvCxnSpPr>
          <p:cNvPr id="24583" name="Straight Arrow Connector 8"/>
          <p:cNvCxnSpPr>
            <a:cxnSpLocks noChangeShapeType="1"/>
          </p:cNvCxnSpPr>
          <p:nvPr/>
        </p:nvCxnSpPr>
        <p:spPr bwMode="auto">
          <a:xfrm rot="5400000" flipH="1" flipV="1">
            <a:off x="9220200" y="3200400"/>
            <a:ext cx="685800" cy="228600"/>
          </a:xfrm>
          <a:prstGeom prst="straightConnector1">
            <a:avLst/>
          </a:prstGeom>
          <a:noFill/>
          <a:ln w="38100" algn="ctr">
            <a:solidFill>
              <a:srgbClr val="EE2D28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" name="Title 1"/>
          <p:cNvSpPr txBox="1">
            <a:spLocks/>
          </p:cNvSpPr>
          <p:nvPr/>
        </p:nvSpPr>
        <p:spPr bwMode="auto">
          <a:xfrm>
            <a:off x="381000" y="84333"/>
            <a:ext cx="8229600" cy="10118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9pPr>
          </a:lstStyle>
          <a:p>
            <a:pPr>
              <a:buClrTx/>
              <a:buSzTx/>
              <a:buFontTx/>
              <a:buNone/>
            </a:pPr>
            <a:r>
              <a:rPr lang="en-US" sz="3600" kern="0" dirty="0" smtClean="0">
                <a:solidFill>
                  <a:srgbClr val="FFCC00"/>
                </a:solidFill>
              </a:rPr>
              <a:t>Sustainability is Overarching</a:t>
            </a:r>
            <a:br>
              <a:rPr lang="en-US" sz="3600" kern="0" dirty="0" smtClean="0">
                <a:solidFill>
                  <a:srgbClr val="FFCC00"/>
                </a:solidFill>
              </a:rPr>
            </a:br>
            <a:r>
              <a:rPr lang="en-US" sz="2800" kern="0" dirty="0" smtClean="0">
                <a:solidFill>
                  <a:srgbClr val="FFCC00"/>
                </a:solidFill>
              </a:rPr>
              <a:t>Project Support / Project Itself / O&amp;M, End of Life</a:t>
            </a:r>
            <a:endParaRPr lang="en-US" sz="2800" kern="0" dirty="0">
              <a:solidFill>
                <a:srgbClr val="FFCC00"/>
              </a:solidFill>
            </a:endParaRPr>
          </a:p>
        </p:txBody>
      </p:sp>
      <p:sp>
        <p:nvSpPr>
          <p:cNvPr id="13" name="Oval 12"/>
          <p:cNvSpPr/>
          <p:nvPr/>
        </p:nvSpPr>
        <p:spPr bwMode="auto">
          <a:xfrm>
            <a:off x="2133600" y="2718375"/>
            <a:ext cx="1085850" cy="813375"/>
          </a:xfrm>
          <a:prstGeom prst="ellipse">
            <a:avLst/>
          </a:prstGeom>
          <a:noFill/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tabLst/>
            </a:pPr>
            <a:endParaRPr kumimoji="0" lang="en-US" sz="3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itchFamily="18" charset="0"/>
            </a:endParaRPr>
          </a:p>
        </p:txBody>
      </p:sp>
      <p:sp>
        <p:nvSpPr>
          <p:cNvPr id="17" name="Oval 16"/>
          <p:cNvSpPr/>
          <p:nvPr/>
        </p:nvSpPr>
        <p:spPr bwMode="auto">
          <a:xfrm>
            <a:off x="9595757" y="5101815"/>
            <a:ext cx="1346200" cy="736027"/>
          </a:xfrm>
          <a:prstGeom prst="ellipse">
            <a:avLst/>
          </a:prstGeom>
          <a:noFill/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tabLst/>
            </a:pPr>
            <a:endParaRPr kumimoji="0" lang="en-US" sz="3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itchFamily="18" charset="0"/>
            </a:endParaRPr>
          </a:p>
        </p:txBody>
      </p:sp>
      <p:sp>
        <p:nvSpPr>
          <p:cNvPr id="15" name="TextBox 6"/>
          <p:cNvSpPr txBox="1">
            <a:spLocks noChangeArrowheads="1"/>
          </p:cNvSpPr>
          <p:nvPr/>
        </p:nvSpPr>
        <p:spPr bwMode="auto">
          <a:xfrm>
            <a:off x="319431" y="1099910"/>
            <a:ext cx="86106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 b="1"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 b="1"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 b="1"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 b="1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algn="ctr" eaLnBrk="1" hangingPunct="1">
              <a:buFont typeface="Wingdings" pitchFamily="2" charset="2"/>
              <a:buNone/>
            </a:pPr>
            <a:r>
              <a:rPr lang="en-US" altLang="en-US" dirty="0" smtClean="0"/>
              <a:t>Hmm. What About…  Really Simple…</a:t>
            </a:r>
          </a:p>
        </p:txBody>
      </p:sp>
      <p:pic>
        <p:nvPicPr>
          <p:cNvPr id="1026" name="Picture 2" descr="C:\Users\PaulP\Documents\04p Presentations\161031-Moolin-Sustainability\!  PPT-Moolin\. Edible-6-pack-rings-2-2-768x428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23" r="24538" b="28963"/>
          <a:stretch/>
        </p:blipFill>
        <p:spPr bwMode="auto">
          <a:xfrm>
            <a:off x="4208144" y="2543749"/>
            <a:ext cx="3291840" cy="2926080"/>
          </a:xfrm>
          <a:prstGeom prst="rect">
            <a:avLst/>
          </a:prstGeom>
          <a:noFill/>
          <a:ln w="38100">
            <a:solidFill>
              <a:schemeClr val="bg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Oval 21"/>
          <p:cNvSpPr/>
          <p:nvPr/>
        </p:nvSpPr>
        <p:spPr bwMode="auto">
          <a:xfrm>
            <a:off x="4208144" y="4075652"/>
            <a:ext cx="2954655" cy="1259396"/>
          </a:xfrm>
          <a:prstGeom prst="ellipse">
            <a:avLst/>
          </a:prstGeom>
          <a:noFill/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tabLst/>
            </a:pPr>
            <a:endParaRPr kumimoji="0" lang="en-US" sz="3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09599" y="5943600"/>
            <a:ext cx="785284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US" sz="1600" dirty="0"/>
              <a:t>http://</a:t>
            </a:r>
            <a:r>
              <a:rPr lang="en-US" sz="1600" dirty="0" smtClean="0"/>
              <a:t>amazyble.com/green-tech/beer-company-develops-</a:t>
            </a:r>
            <a:br>
              <a:rPr lang="en-US" sz="1600" dirty="0" smtClean="0"/>
            </a:br>
            <a:r>
              <a:rPr lang="en-US" sz="1600" dirty="0" smtClean="0"/>
              <a:t>edible-six-pack-rings-feed-rather-kill-marine-life</a:t>
            </a:r>
            <a:r>
              <a:rPr lang="en-US" sz="1600" dirty="0"/>
              <a:t>/ </a:t>
            </a:r>
          </a:p>
        </p:txBody>
      </p:sp>
      <p:pic>
        <p:nvPicPr>
          <p:cNvPr id="23" name="Picture 22" descr="Credit: We Believers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470" y="4171950"/>
            <a:ext cx="2335530" cy="13716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Arc 4"/>
          <p:cNvSpPr/>
          <p:nvPr/>
        </p:nvSpPr>
        <p:spPr bwMode="auto">
          <a:xfrm rot="16764910" flipH="1">
            <a:off x="3536915" y="2357857"/>
            <a:ext cx="1621456" cy="3097651"/>
          </a:xfrm>
          <a:prstGeom prst="arc">
            <a:avLst>
              <a:gd name="adj1" fmla="val 15887110"/>
              <a:gd name="adj2" fmla="val 176178"/>
            </a:avLst>
          </a:prstGeom>
          <a:noFill/>
          <a:ln w="635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tabLst/>
            </a:pPr>
            <a:endParaRPr kumimoji="0" lang="en-US" sz="3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2283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6750050" y="6269097"/>
            <a:ext cx="21336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 b="1"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 b="1"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 b="1"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 b="1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eaLnBrk="1" hangingPunct="1"/>
            <a:fld id="{96BDAB50-CE0D-47BB-9A51-379B1F44354E}" type="slidenum">
              <a:rPr lang="en-US" altLang="en-US" sz="1200" b="0" smtClean="0">
                <a:latin typeface="Arial" charset="0"/>
              </a:rPr>
              <a:pPr eaLnBrk="1" hangingPunct="1"/>
              <a:t>31</a:t>
            </a:fld>
            <a:endParaRPr lang="en-US" altLang="en-US" sz="1200" b="0" dirty="0" smtClean="0">
              <a:latin typeface="Arial" charset="0"/>
            </a:endParaRPr>
          </a:p>
        </p:txBody>
      </p:sp>
      <p:cxnSp>
        <p:nvCxnSpPr>
          <p:cNvPr id="24580" name="Straight Arrow Connector 12"/>
          <p:cNvCxnSpPr>
            <a:cxnSpLocks noChangeShapeType="1"/>
          </p:cNvCxnSpPr>
          <p:nvPr/>
        </p:nvCxnSpPr>
        <p:spPr bwMode="auto">
          <a:xfrm>
            <a:off x="12268200" y="4933951"/>
            <a:ext cx="2143125" cy="266700"/>
          </a:xfrm>
          <a:prstGeom prst="straightConnector1">
            <a:avLst/>
          </a:prstGeom>
          <a:noFill/>
          <a:ln w="38100" algn="ctr">
            <a:solidFill>
              <a:srgbClr val="EE2D28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4583" name="Straight Arrow Connector 8"/>
          <p:cNvCxnSpPr>
            <a:cxnSpLocks noChangeShapeType="1"/>
          </p:cNvCxnSpPr>
          <p:nvPr/>
        </p:nvCxnSpPr>
        <p:spPr bwMode="auto">
          <a:xfrm rot="5400000" flipH="1" flipV="1">
            <a:off x="9220200" y="3200400"/>
            <a:ext cx="685800" cy="228600"/>
          </a:xfrm>
          <a:prstGeom prst="straightConnector1">
            <a:avLst/>
          </a:prstGeom>
          <a:noFill/>
          <a:ln w="38100" algn="ctr">
            <a:solidFill>
              <a:srgbClr val="EE2D28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" name="Title 1"/>
          <p:cNvSpPr txBox="1">
            <a:spLocks/>
          </p:cNvSpPr>
          <p:nvPr/>
        </p:nvSpPr>
        <p:spPr bwMode="auto">
          <a:xfrm>
            <a:off x="381000" y="84333"/>
            <a:ext cx="8229600" cy="10118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9pPr>
          </a:lstStyle>
          <a:p>
            <a:pPr>
              <a:buClrTx/>
              <a:buSzTx/>
              <a:buFontTx/>
              <a:buNone/>
            </a:pPr>
            <a:r>
              <a:rPr lang="en-US" sz="3600" kern="0" dirty="0" smtClean="0">
                <a:solidFill>
                  <a:srgbClr val="FFCC00"/>
                </a:solidFill>
              </a:rPr>
              <a:t>Sustainability is Overarching</a:t>
            </a:r>
            <a:br>
              <a:rPr lang="en-US" sz="3600" kern="0" dirty="0" smtClean="0">
                <a:solidFill>
                  <a:srgbClr val="FFCC00"/>
                </a:solidFill>
              </a:rPr>
            </a:br>
            <a:r>
              <a:rPr lang="en-US" sz="2800" kern="0" dirty="0" smtClean="0">
                <a:solidFill>
                  <a:srgbClr val="FFCC00"/>
                </a:solidFill>
              </a:rPr>
              <a:t>Project Support / Project Itself / O&amp;M, End of Life</a:t>
            </a:r>
            <a:endParaRPr lang="en-US" sz="2800" kern="0" dirty="0">
              <a:solidFill>
                <a:srgbClr val="FFCC00"/>
              </a:solidFill>
            </a:endParaRPr>
          </a:p>
        </p:txBody>
      </p:sp>
      <p:sp>
        <p:nvSpPr>
          <p:cNvPr id="11" name="TextBox 6"/>
          <p:cNvSpPr txBox="1">
            <a:spLocks noChangeArrowheads="1"/>
          </p:cNvSpPr>
          <p:nvPr/>
        </p:nvSpPr>
        <p:spPr bwMode="auto">
          <a:xfrm>
            <a:off x="1600200" y="1096160"/>
            <a:ext cx="60198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 b="1"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 b="1"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 b="1"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 b="1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algn="ctr" eaLnBrk="1" hangingPunct="1">
              <a:buFont typeface="Wingdings" pitchFamily="2" charset="2"/>
              <a:buNone/>
            </a:pPr>
            <a:r>
              <a:rPr lang="en-US" altLang="en-US" dirty="0" smtClean="0"/>
              <a:t>Step by Step.  Keep it Simple</a:t>
            </a:r>
          </a:p>
        </p:txBody>
      </p:sp>
      <p:sp>
        <p:nvSpPr>
          <p:cNvPr id="13" name="Oval 12"/>
          <p:cNvSpPr/>
          <p:nvPr/>
        </p:nvSpPr>
        <p:spPr bwMode="auto">
          <a:xfrm>
            <a:off x="11147425" y="7696200"/>
            <a:ext cx="514350" cy="520339"/>
          </a:xfrm>
          <a:prstGeom prst="ellipse">
            <a:avLst/>
          </a:prstGeom>
          <a:noFill/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tabLst/>
            </a:pPr>
            <a:endParaRPr kumimoji="0" lang="en-US" sz="3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itchFamily="18" charset="0"/>
            </a:endParaRPr>
          </a:p>
        </p:txBody>
      </p:sp>
      <p:sp>
        <p:nvSpPr>
          <p:cNvPr id="17" name="Oval 16"/>
          <p:cNvSpPr/>
          <p:nvPr/>
        </p:nvSpPr>
        <p:spPr bwMode="auto">
          <a:xfrm>
            <a:off x="11176000" y="6883400"/>
            <a:ext cx="457200" cy="381002"/>
          </a:xfrm>
          <a:prstGeom prst="ellipse">
            <a:avLst/>
          </a:prstGeom>
          <a:noFill/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tabLst/>
            </a:pPr>
            <a:endParaRPr kumimoji="0" lang="en-US" sz="3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itchFamily="18" charset="0"/>
            </a:endParaRPr>
          </a:p>
        </p:txBody>
      </p:sp>
      <p:cxnSp>
        <p:nvCxnSpPr>
          <p:cNvPr id="18" name="Straight Arrow Connector 12"/>
          <p:cNvCxnSpPr>
            <a:cxnSpLocks noChangeShapeType="1"/>
          </p:cNvCxnSpPr>
          <p:nvPr/>
        </p:nvCxnSpPr>
        <p:spPr bwMode="auto">
          <a:xfrm flipV="1">
            <a:off x="11887200" y="4171950"/>
            <a:ext cx="1809751" cy="533400"/>
          </a:xfrm>
          <a:prstGeom prst="straightConnector1">
            <a:avLst/>
          </a:prstGeom>
          <a:noFill/>
          <a:ln w="38100" algn="ctr">
            <a:solidFill>
              <a:srgbClr val="EE2D28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9582151" y="3009901"/>
            <a:ext cx="8229600" cy="952500"/>
          </a:xfrm>
        </p:spPr>
        <p:txBody>
          <a:bodyPr/>
          <a:lstStyle/>
          <a:p>
            <a:pPr lvl="8"/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0036629" y="1219200"/>
            <a:ext cx="8229600" cy="1143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6" name="TextBox 6"/>
          <p:cNvSpPr txBox="1">
            <a:spLocks noChangeArrowheads="1"/>
          </p:cNvSpPr>
          <p:nvPr/>
        </p:nvSpPr>
        <p:spPr bwMode="auto">
          <a:xfrm>
            <a:off x="9677400" y="2362200"/>
            <a:ext cx="2514600" cy="2259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 b="1"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 b="1"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 b="1"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 b="1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eaLnBrk="1" hangingPunct="1">
              <a:buFont typeface="Wingdings" pitchFamily="2" charset="2"/>
              <a:buNone/>
            </a:pPr>
            <a:r>
              <a:rPr lang="en-US" altLang="en-US" dirty="0" smtClean="0"/>
              <a:t>Where?</a:t>
            </a:r>
            <a:br>
              <a:rPr lang="en-US" altLang="en-US" dirty="0" smtClean="0"/>
            </a:br>
            <a:r>
              <a:rPr lang="en-US" altLang="en-US" dirty="0" smtClean="0"/>
              <a:t>   (In town?)</a:t>
            </a:r>
          </a:p>
          <a:p>
            <a:pPr eaLnBrk="1" hangingPunct="1">
              <a:buFont typeface="Wingdings" pitchFamily="2" charset="2"/>
              <a:buNone/>
            </a:pPr>
            <a:r>
              <a:rPr lang="en-US" altLang="en-US" dirty="0" smtClean="0"/>
              <a:t>Where Not?</a:t>
            </a:r>
          </a:p>
          <a:p>
            <a:pPr eaLnBrk="1" hangingPunct="1">
              <a:buFont typeface="Wingdings" pitchFamily="2" charset="2"/>
              <a:buNone/>
            </a:pPr>
            <a:r>
              <a:rPr lang="en-US" altLang="en-US" dirty="0" smtClean="0"/>
              <a:t>   (Remote?)</a:t>
            </a:r>
          </a:p>
        </p:txBody>
      </p:sp>
      <p:pic>
        <p:nvPicPr>
          <p:cNvPr id="2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671410"/>
            <a:ext cx="8686800" cy="48080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25253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6750050" y="6269097"/>
            <a:ext cx="21336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 b="1"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 b="1"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 b="1"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 b="1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eaLnBrk="1" hangingPunct="1"/>
            <a:fld id="{96BDAB50-CE0D-47BB-9A51-379B1F44354E}" type="slidenum">
              <a:rPr lang="en-US" altLang="en-US" sz="1200" b="0" smtClean="0">
                <a:latin typeface="Arial" charset="0"/>
              </a:rPr>
              <a:pPr eaLnBrk="1" hangingPunct="1"/>
              <a:t>32</a:t>
            </a:fld>
            <a:endParaRPr lang="en-US" altLang="en-US" sz="1200" b="0" dirty="0" smtClean="0">
              <a:latin typeface="Arial" charset="0"/>
            </a:endParaRPr>
          </a:p>
        </p:txBody>
      </p:sp>
      <p:cxnSp>
        <p:nvCxnSpPr>
          <p:cNvPr id="24580" name="Straight Arrow Connector 12"/>
          <p:cNvCxnSpPr>
            <a:cxnSpLocks noChangeShapeType="1"/>
          </p:cNvCxnSpPr>
          <p:nvPr/>
        </p:nvCxnSpPr>
        <p:spPr bwMode="auto">
          <a:xfrm>
            <a:off x="12268200" y="4933951"/>
            <a:ext cx="2143125" cy="266700"/>
          </a:xfrm>
          <a:prstGeom prst="straightConnector1">
            <a:avLst/>
          </a:prstGeom>
          <a:noFill/>
          <a:ln w="38100" algn="ctr">
            <a:solidFill>
              <a:srgbClr val="EE2D28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4583" name="Straight Arrow Connector 8"/>
          <p:cNvCxnSpPr>
            <a:cxnSpLocks noChangeShapeType="1"/>
          </p:cNvCxnSpPr>
          <p:nvPr/>
        </p:nvCxnSpPr>
        <p:spPr bwMode="auto">
          <a:xfrm rot="5400000" flipH="1" flipV="1">
            <a:off x="11029950" y="3951783"/>
            <a:ext cx="685800" cy="228600"/>
          </a:xfrm>
          <a:prstGeom prst="straightConnector1">
            <a:avLst/>
          </a:prstGeom>
          <a:noFill/>
          <a:ln w="38100" algn="ctr">
            <a:solidFill>
              <a:srgbClr val="EE2D28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" name="Title 1"/>
          <p:cNvSpPr txBox="1">
            <a:spLocks/>
          </p:cNvSpPr>
          <p:nvPr/>
        </p:nvSpPr>
        <p:spPr bwMode="auto">
          <a:xfrm>
            <a:off x="381000" y="84333"/>
            <a:ext cx="8229600" cy="10118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9pPr>
          </a:lstStyle>
          <a:p>
            <a:pPr>
              <a:buClrTx/>
              <a:buSzTx/>
              <a:buFontTx/>
              <a:buNone/>
            </a:pPr>
            <a:r>
              <a:rPr lang="en-US" sz="3600" kern="0" dirty="0" smtClean="0">
                <a:solidFill>
                  <a:srgbClr val="FFCC00"/>
                </a:solidFill>
              </a:rPr>
              <a:t>Sustainability is Overarching</a:t>
            </a:r>
            <a:br>
              <a:rPr lang="en-US" sz="3600" kern="0" dirty="0" smtClean="0">
                <a:solidFill>
                  <a:srgbClr val="FFCC00"/>
                </a:solidFill>
              </a:rPr>
            </a:br>
            <a:r>
              <a:rPr lang="en-US" sz="2800" kern="0" dirty="0" smtClean="0">
                <a:solidFill>
                  <a:srgbClr val="FFCC00"/>
                </a:solidFill>
              </a:rPr>
              <a:t>Project Support / Project Itself / O&amp;M, End of Life</a:t>
            </a:r>
            <a:endParaRPr lang="en-US" sz="2800" kern="0" dirty="0">
              <a:solidFill>
                <a:srgbClr val="FFCC00"/>
              </a:solidFill>
            </a:endParaRPr>
          </a:p>
        </p:txBody>
      </p:sp>
      <p:sp>
        <p:nvSpPr>
          <p:cNvPr id="11" name="TextBox 6"/>
          <p:cNvSpPr txBox="1">
            <a:spLocks noChangeArrowheads="1"/>
          </p:cNvSpPr>
          <p:nvPr/>
        </p:nvSpPr>
        <p:spPr bwMode="auto">
          <a:xfrm>
            <a:off x="1028700" y="1100695"/>
            <a:ext cx="69342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 b="1"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 b="1"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 b="1"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 b="1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algn="ctr" eaLnBrk="1" hangingPunct="1">
              <a:buFont typeface="Wingdings" pitchFamily="2" charset="2"/>
              <a:buNone/>
            </a:pPr>
            <a:r>
              <a:rPr lang="en-US" altLang="en-US" dirty="0" smtClean="0"/>
              <a:t>Seems Like The River Has Moved.</a:t>
            </a:r>
          </a:p>
        </p:txBody>
      </p:sp>
      <p:sp>
        <p:nvSpPr>
          <p:cNvPr id="13" name="Oval 12"/>
          <p:cNvSpPr/>
          <p:nvPr/>
        </p:nvSpPr>
        <p:spPr bwMode="auto">
          <a:xfrm>
            <a:off x="11372850" y="6337661"/>
            <a:ext cx="514350" cy="520339"/>
          </a:xfrm>
          <a:prstGeom prst="ellipse">
            <a:avLst/>
          </a:prstGeom>
          <a:noFill/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tabLst/>
            </a:pPr>
            <a:endParaRPr kumimoji="0" lang="en-US" sz="3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itchFamily="18" charset="0"/>
            </a:endParaRPr>
          </a:p>
        </p:txBody>
      </p:sp>
      <p:cxnSp>
        <p:nvCxnSpPr>
          <p:cNvPr id="18" name="Straight Arrow Connector 12"/>
          <p:cNvCxnSpPr>
            <a:cxnSpLocks noChangeShapeType="1"/>
          </p:cNvCxnSpPr>
          <p:nvPr/>
        </p:nvCxnSpPr>
        <p:spPr bwMode="auto">
          <a:xfrm flipV="1">
            <a:off x="11887200" y="4171950"/>
            <a:ext cx="1809751" cy="533400"/>
          </a:xfrm>
          <a:prstGeom prst="straightConnector1">
            <a:avLst/>
          </a:prstGeom>
          <a:noFill/>
          <a:ln w="38100" algn="ctr">
            <a:solidFill>
              <a:srgbClr val="EE2D28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5" name="Picture 4" descr="Stuck River Boats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46" b="4247"/>
          <a:stretch/>
        </p:blipFill>
        <p:spPr bwMode="auto">
          <a:xfrm>
            <a:off x="495300" y="1837423"/>
            <a:ext cx="8229600" cy="4500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3405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Slide Number Placeholder 2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 b="1"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 b="1"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 b="1"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 b="1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eaLnBrk="1" hangingPunct="1"/>
            <a:fld id="{7D5ADF71-9FA3-4248-A825-72BDC0374601}" type="slidenum">
              <a:rPr lang="en-US" altLang="en-US" sz="1200" b="0" smtClean="0">
                <a:latin typeface="Arial" charset="0"/>
              </a:rPr>
              <a:pPr eaLnBrk="1" hangingPunct="1"/>
              <a:t>33</a:t>
            </a:fld>
            <a:endParaRPr lang="en-US" altLang="en-US" sz="1200" b="0" smtClean="0">
              <a:latin typeface="Arial" charset="0"/>
            </a:endParaRPr>
          </a:p>
        </p:txBody>
      </p:sp>
      <p:pic>
        <p:nvPicPr>
          <p:cNvPr id="53251" name="Picture 4" descr="sunset3"/>
          <p:cNvPicPr>
            <a:picLocks noGrp="1" noChangeAspect="1" noChangeArrowheads="1"/>
          </p:cNvPicPr>
          <p:nvPr>
            <p:ph idx="4294967295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61" b="847"/>
          <a:stretch/>
        </p:blipFill>
        <p:spPr>
          <a:xfrm>
            <a:off x="0" y="82451"/>
            <a:ext cx="9144000" cy="630936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252" name="Text Box 7"/>
          <p:cNvSpPr txBox="1">
            <a:spLocks noChangeArrowheads="1"/>
          </p:cNvSpPr>
          <p:nvPr/>
        </p:nvSpPr>
        <p:spPr bwMode="auto">
          <a:xfrm>
            <a:off x="495300" y="6324600"/>
            <a:ext cx="48768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 b="1"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 b="1"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 b="1"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 b="1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eaLnBrk="1" hangingPunct="1">
              <a:spcBef>
                <a:spcPct val="30000"/>
              </a:spcBef>
              <a:buClrTx/>
              <a:buSzTx/>
              <a:buFontTx/>
              <a:buNone/>
            </a:pPr>
            <a:r>
              <a:rPr lang="en-US" altLang="en-US" sz="1400" b="0" dirty="0">
                <a:solidFill>
                  <a:schemeClr val="tx2"/>
                </a:solidFill>
              </a:rPr>
              <a:t>http://www.wunderground.com/US/AK/Fairbanks.html</a:t>
            </a:r>
          </a:p>
        </p:txBody>
      </p:sp>
      <p:sp>
        <p:nvSpPr>
          <p:cNvPr id="53253" name="Text Box 8"/>
          <p:cNvSpPr txBox="1">
            <a:spLocks noChangeArrowheads="1"/>
          </p:cNvSpPr>
          <p:nvPr/>
        </p:nvSpPr>
        <p:spPr bwMode="auto">
          <a:xfrm>
            <a:off x="3581400" y="5562600"/>
            <a:ext cx="35814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 b="1"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 b="1"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 b="1"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 b="1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1800" b="0" dirty="0" smtClean="0">
                <a:solidFill>
                  <a:srgbClr val="FFCC00"/>
                </a:solidFill>
              </a:rPr>
              <a:t>A Life Long Learning Presentation</a:t>
            </a:r>
            <a:br>
              <a:rPr lang="en-US" altLang="en-US" sz="1800" b="0" dirty="0" smtClean="0">
                <a:solidFill>
                  <a:srgbClr val="FFCC00"/>
                </a:solidFill>
              </a:rPr>
            </a:br>
            <a:r>
              <a:rPr lang="en-US" altLang="en-US" sz="1800" b="0" dirty="0" smtClean="0">
                <a:solidFill>
                  <a:srgbClr val="FFCC00"/>
                </a:solidFill>
              </a:rPr>
              <a:t>by Dr. Paul </a:t>
            </a:r>
            <a:r>
              <a:rPr lang="en-US" altLang="en-US" sz="1800" b="0" dirty="0">
                <a:solidFill>
                  <a:srgbClr val="FFCC00"/>
                </a:solidFill>
              </a:rPr>
              <a:t>V. </a:t>
            </a:r>
            <a:r>
              <a:rPr lang="en-US" altLang="en-US" sz="1800" b="0" dirty="0" smtClean="0">
                <a:solidFill>
                  <a:srgbClr val="FFCC00"/>
                </a:solidFill>
              </a:rPr>
              <a:t>Perreault, P.E</a:t>
            </a:r>
            <a:r>
              <a:rPr lang="en-US" altLang="en-US" sz="1800" b="0" dirty="0"/>
              <a:t>.</a:t>
            </a:r>
          </a:p>
        </p:txBody>
      </p:sp>
      <p:pic>
        <p:nvPicPr>
          <p:cNvPr id="53254" name="Picture 5" descr="C:\Documents and Settings\Paul Perreault\My Documents\!  PhD\8 PHOTOs-Inserts,jpg,gif\05-05-07_155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4953000"/>
            <a:ext cx="190500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5" name="TextBox 6"/>
          <p:cNvSpPr txBox="1">
            <a:spLocks noChangeArrowheads="1"/>
          </p:cNvSpPr>
          <p:nvPr/>
        </p:nvSpPr>
        <p:spPr bwMode="auto">
          <a:xfrm>
            <a:off x="177800" y="381000"/>
            <a:ext cx="42672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 b="1"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 b="1"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 b="1"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 b="1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algn="ctr" eaLnBrk="1" hangingPunct="1">
              <a:buFont typeface="Wingdings" pitchFamily="2" charset="2"/>
              <a:buNone/>
            </a:pPr>
            <a:r>
              <a:rPr lang="en-US" altLang="en-US" dirty="0"/>
              <a:t>Thank You for Coming</a:t>
            </a:r>
            <a:r>
              <a:rPr lang="en-US" altLang="en-US" sz="2000" dirty="0"/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4800600"/>
            <a:ext cx="8991600" cy="685800"/>
          </a:xfrm>
        </p:spPr>
        <p:txBody>
          <a:bodyPr/>
          <a:lstStyle/>
          <a:p>
            <a:r>
              <a:rPr lang="en-US" sz="3200" dirty="0" smtClean="0">
                <a:latin typeface="+mn-lt"/>
              </a:rPr>
              <a:t>Project Support - Project Itself - O&amp;M, End of Life</a:t>
            </a:r>
            <a:endParaRPr lang="en-US" sz="3200" dirty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9BEE93C-1EDA-4514-8E3E-A36B2810C386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pic>
        <p:nvPicPr>
          <p:cNvPr id="6146" name="Picture 2" descr="C:\Users\PaulP\Documents\04p Presentations\161031-Moolin-Sustainability\!  PPT-Moolin\Sustainability-overarching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7" t="1874" r="3929" b="6251"/>
          <a:stretch/>
        </p:blipFill>
        <p:spPr bwMode="auto">
          <a:xfrm>
            <a:off x="76200" y="76199"/>
            <a:ext cx="8991600" cy="4855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668482" y="6425029"/>
            <a:ext cx="76962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US" sz="1600" u="sng" dirty="0">
                <a:latin typeface="Calibri" panose="020F0502020204030204" pitchFamily="34" charset="0"/>
              </a:rPr>
              <a:t>https://www.dot.ny.gov/programs/greenlites/repository/overarching.jpg</a:t>
            </a:r>
            <a:endParaRPr lang="en-US" sz="1600" dirty="0">
              <a:latin typeface="Calibri" panose="020F0502020204030204" pitchFamily="34" charset="0"/>
            </a:endParaRPr>
          </a:p>
        </p:txBody>
      </p:sp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2905" y="5800724"/>
            <a:ext cx="5387354" cy="634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2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5486400"/>
            <a:ext cx="7204364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Oval 12"/>
          <p:cNvSpPr/>
          <p:nvPr/>
        </p:nvSpPr>
        <p:spPr bwMode="auto">
          <a:xfrm>
            <a:off x="3276600" y="990600"/>
            <a:ext cx="2590800" cy="1066800"/>
          </a:xfrm>
          <a:prstGeom prst="ellipse">
            <a:avLst/>
          </a:prstGeom>
          <a:noFill/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tabLst/>
            </a:pPr>
            <a:endParaRPr kumimoji="0" lang="en-US" sz="3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0497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841" y="2667000"/>
            <a:ext cx="3497431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7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 b="1"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 b="1"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 b="1"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 b="1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eaLnBrk="1" hangingPunct="1"/>
            <a:fld id="{EF3FFA22-02E7-4D0C-BC48-DD8C595B9712}" type="slidenum">
              <a:rPr lang="en-US" altLang="en-US" sz="1200" b="0" smtClean="0">
                <a:latin typeface="Arial" charset="0"/>
              </a:rPr>
              <a:pPr eaLnBrk="1" hangingPunct="1"/>
              <a:t>5</a:t>
            </a:fld>
            <a:endParaRPr lang="en-US" altLang="en-US" sz="1200" b="0" smtClean="0">
              <a:latin typeface="Arial" charset="0"/>
            </a:endParaRPr>
          </a:p>
        </p:txBody>
      </p:sp>
      <p:sp>
        <p:nvSpPr>
          <p:cNvPr id="21510" name="TextBox 6"/>
          <p:cNvSpPr txBox="1">
            <a:spLocks noChangeArrowheads="1"/>
          </p:cNvSpPr>
          <p:nvPr/>
        </p:nvSpPr>
        <p:spPr bwMode="auto">
          <a:xfrm>
            <a:off x="515144" y="1148079"/>
            <a:ext cx="824785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 b="1"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 b="1"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 b="1"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 b="1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eaLnBrk="1" hangingPunct="1">
              <a:buFont typeface="Wingdings" pitchFamily="2" charset="2"/>
              <a:buNone/>
            </a:pPr>
            <a:r>
              <a:rPr lang="en-US" altLang="en-US" dirty="0" smtClean="0"/>
              <a:t>ANIAK: by Design w/Chuathbaluk  Materials</a:t>
            </a:r>
            <a:endParaRPr lang="en-US" altLang="en-US" dirty="0"/>
          </a:p>
        </p:txBody>
      </p:sp>
      <p:pic>
        <p:nvPicPr>
          <p:cNvPr id="133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0" y="777859"/>
            <a:ext cx="4241800" cy="47037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</p:pic>
      <p:sp>
        <p:nvSpPr>
          <p:cNvPr id="11" name="Title 1"/>
          <p:cNvSpPr txBox="1">
            <a:spLocks/>
          </p:cNvSpPr>
          <p:nvPr/>
        </p:nvSpPr>
        <p:spPr bwMode="auto">
          <a:xfrm>
            <a:off x="0" y="76200"/>
            <a:ext cx="9144000" cy="10118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9pPr>
          </a:lstStyle>
          <a:p>
            <a:pPr>
              <a:buClrTx/>
              <a:buSzTx/>
              <a:buFontTx/>
              <a:buNone/>
            </a:pPr>
            <a:r>
              <a:rPr lang="en-US" sz="3600" kern="0" dirty="0" smtClean="0">
                <a:solidFill>
                  <a:srgbClr val="FFCC00"/>
                </a:solidFill>
                <a:latin typeface="+mn-lt"/>
              </a:rPr>
              <a:t>Sustainability is Overarching</a:t>
            </a:r>
            <a:br>
              <a:rPr lang="en-US" sz="3600" kern="0" dirty="0" smtClean="0">
                <a:solidFill>
                  <a:srgbClr val="FFCC00"/>
                </a:solidFill>
                <a:latin typeface="+mn-lt"/>
              </a:rPr>
            </a:br>
            <a:r>
              <a:rPr lang="en-US" sz="3200" kern="0" dirty="0" smtClean="0">
                <a:solidFill>
                  <a:srgbClr val="FFCC00"/>
                </a:solidFill>
                <a:latin typeface="+mn-lt"/>
              </a:rPr>
              <a:t>Project Support / Project Itself / O&amp;M, End of Life</a:t>
            </a:r>
            <a:endParaRPr lang="en-US" sz="2800" kern="0" dirty="0">
              <a:solidFill>
                <a:srgbClr val="FFCC00"/>
              </a:solidFill>
              <a:latin typeface="+mn-lt"/>
            </a:endParaRPr>
          </a:p>
        </p:txBody>
      </p:sp>
      <p:pic>
        <p:nvPicPr>
          <p:cNvPr id="13" name="Picture 3" descr="CBNA-Directorymap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74" t="35199" r="51839" b="35196"/>
          <a:stretch/>
        </p:blipFill>
        <p:spPr>
          <a:xfrm>
            <a:off x="10287000" y="4104489"/>
            <a:ext cx="3291840" cy="2194560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33124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4600" y="-188287"/>
            <a:ext cx="3202447" cy="154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</p:pic>
      <p:sp>
        <p:nvSpPr>
          <p:cNvPr id="8" name="Oval 7"/>
          <p:cNvSpPr/>
          <p:nvPr/>
        </p:nvSpPr>
        <p:spPr bwMode="auto">
          <a:xfrm>
            <a:off x="1544156" y="4495800"/>
            <a:ext cx="1066800" cy="381000"/>
          </a:xfrm>
          <a:prstGeom prst="ellipse">
            <a:avLst/>
          </a:prstGeom>
          <a:noFill/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tabLst/>
            </a:pPr>
            <a:endParaRPr kumimoji="0" lang="en-US" sz="3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itchFamily="18" charset="0"/>
            </a:endParaRPr>
          </a:p>
        </p:txBody>
      </p:sp>
      <p:pic>
        <p:nvPicPr>
          <p:cNvPr id="133125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3600" y="5481637"/>
            <a:ext cx="2305498" cy="1543050"/>
          </a:xfrm>
          <a:prstGeom prst="rect">
            <a:avLst/>
          </a:prstGeom>
          <a:noFill/>
          <a:ln w="9525" cap="flat" cmpd="sng" algn="ctr">
            <a:solidFill>
              <a:schemeClr val="bg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" name="Picture 2" descr="G:\!FrznGrndEngr\Photos-General-FrznGrndEngr\02 A Locations\Aniak\IMG_0064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943"/>
          <a:stretch/>
        </p:blipFill>
        <p:spPr bwMode="auto">
          <a:xfrm>
            <a:off x="4121547" y="1855291"/>
            <a:ext cx="4297680" cy="37454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Oval 20"/>
          <p:cNvSpPr/>
          <p:nvPr/>
        </p:nvSpPr>
        <p:spPr bwMode="auto">
          <a:xfrm>
            <a:off x="5562600" y="3120222"/>
            <a:ext cx="2438400" cy="1070777"/>
          </a:xfrm>
          <a:prstGeom prst="ellipse">
            <a:avLst/>
          </a:prstGeom>
          <a:noFill/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tabLst/>
            </a:pPr>
            <a:endParaRPr kumimoji="0" lang="en-US" sz="3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3263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0" y="1461788"/>
            <a:ext cx="2933700" cy="242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7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 b="1"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 b="1"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 b="1"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 b="1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eaLnBrk="1" hangingPunct="1"/>
            <a:fld id="{EF3FFA22-02E7-4D0C-BC48-DD8C595B9712}" type="slidenum">
              <a:rPr lang="en-US" altLang="en-US" sz="1200" b="0" smtClean="0">
                <a:latin typeface="Arial" charset="0"/>
              </a:rPr>
              <a:pPr eaLnBrk="1" hangingPunct="1"/>
              <a:t>6</a:t>
            </a:fld>
            <a:endParaRPr lang="en-US" altLang="en-US" sz="1200" b="0" smtClean="0">
              <a:latin typeface="Arial" charset="0"/>
            </a:endParaRPr>
          </a:p>
        </p:txBody>
      </p:sp>
      <p:sp>
        <p:nvSpPr>
          <p:cNvPr id="21510" name="TextBox 6"/>
          <p:cNvSpPr txBox="1">
            <a:spLocks noChangeArrowheads="1"/>
          </p:cNvSpPr>
          <p:nvPr/>
        </p:nvSpPr>
        <p:spPr bwMode="auto">
          <a:xfrm>
            <a:off x="515144" y="1148079"/>
            <a:ext cx="824785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 b="1"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 b="1"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 b="1"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 b="1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eaLnBrk="1" hangingPunct="1">
              <a:buFont typeface="Wingdings" pitchFamily="2" charset="2"/>
              <a:buNone/>
            </a:pPr>
            <a:r>
              <a:rPr lang="en-US" altLang="en-US" dirty="0" smtClean="0"/>
              <a:t>ANIAK: by Design w/Chuathbaluk  Materials</a:t>
            </a:r>
            <a:endParaRPr lang="en-US" altLang="en-US" dirty="0"/>
          </a:p>
        </p:txBody>
      </p:sp>
      <p:pic>
        <p:nvPicPr>
          <p:cNvPr id="133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2625" y="1752600"/>
            <a:ext cx="4241800" cy="47037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</p:pic>
      <p:sp>
        <p:nvSpPr>
          <p:cNvPr id="11" name="Title 1"/>
          <p:cNvSpPr txBox="1">
            <a:spLocks/>
          </p:cNvSpPr>
          <p:nvPr/>
        </p:nvSpPr>
        <p:spPr bwMode="auto">
          <a:xfrm>
            <a:off x="0" y="76200"/>
            <a:ext cx="9144000" cy="10118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9pPr>
          </a:lstStyle>
          <a:p>
            <a:pPr>
              <a:buClrTx/>
              <a:buSzTx/>
              <a:buFontTx/>
              <a:buNone/>
            </a:pPr>
            <a:r>
              <a:rPr lang="en-US" sz="3600" kern="0" dirty="0" smtClean="0">
                <a:solidFill>
                  <a:srgbClr val="FFCC00"/>
                </a:solidFill>
                <a:latin typeface="+mn-lt"/>
              </a:rPr>
              <a:t>Sustainability is Overarching</a:t>
            </a:r>
            <a:br>
              <a:rPr lang="en-US" sz="3600" kern="0" dirty="0" smtClean="0">
                <a:solidFill>
                  <a:srgbClr val="FFCC00"/>
                </a:solidFill>
                <a:latin typeface="+mn-lt"/>
              </a:rPr>
            </a:br>
            <a:r>
              <a:rPr lang="en-US" sz="3200" kern="0" dirty="0" smtClean="0">
                <a:solidFill>
                  <a:srgbClr val="FFCC00"/>
                </a:solidFill>
                <a:latin typeface="+mn-lt"/>
              </a:rPr>
              <a:t>Project Support / Project Itself / O&amp;M, End of Life</a:t>
            </a:r>
            <a:endParaRPr lang="en-US" sz="2800" kern="0" dirty="0">
              <a:solidFill>
                <a:srgbClr val="FFCC00"/>
              </a:solidFill>
              <a:latin typeface="+mn-lt"/>
            </a:endParaRPr>
          </a:p>
        </p:txBody>
      </p:sp>
      <p:pic>
        <p:nvPicPr>
          <p:cNvPr id="13" name="Picture 3" descr="CBNA-Directorymap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74" t="35199" r="51839" b="35196"/>
          <a:stretch/>
        </p:blipFill>
        <p:spPr>
          <a:xfrm>
            <a:off x="10287000" y="4104489"/>
            <a:ext cx="3291840" cy="2194560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33124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144" y="2101427"/>
            <a:ext cx="3718804" cy="17892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</p:pic>
      <p:sp>
        <p:nvSpPr>
          <p:cNvPr id="8" name="Oval 7"/>
          <p:cNvSpPr/>
          <p:nvPr/>
        </p:nvSpPr>
        <p:spPr bwMode="auto">
          <a:xfrm>
            <a:off x="9753600" y="6508422"/>
            <a:ext cx="1066800" cy="381000"/>
          </a:xfrm>
          <a:prstGeom prst="ellipse">
            <a:avLst/>
          </a:prstGeom>
          <a:noFill/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tabLst/>
            </a:pPr>
            <a:endParaRPr kumimoji="0" lang="en-US" sz="3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itchFamily="18" charset="0"/>
            </a:endParaRPr>
          </a:p>
        </p:txBody>
      </p:sp>
      <p:pic>
        <p:nvPicPr>
          <p:cNvPr id="133125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473" y="4210050"/>
            <a:ext cx="2960146" cy="1981200"/>
          </a:xfrm>
          <a:prstGeom prst="rect">
            <a:avLst/>
          </a:prstGeom>
          <a:noFill/>
          <a:ln w="9525" cap="flat" cmpd="sng" algn="ctr">
            <a:solidFill>
              <a:schemeClr val="bg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3573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 b="1"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 b="1"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 b="1"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 b="1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eaLnBrk="1" hangingPunct="1"/>
            <a:fld id="{EF3FFA22-02E7-4D0C-BC48-DD8C595B9712}" type="slidenum">
              <a:rPr lang="en-US" altLang="en-US" sz="1200" b="0" smtClean="0">
                <a:latin typeface="Arial" charset="0"/>
              </a:rPr>
              <a:pPr eaLnBrk="1" hangingPunct="1"/>
              <a:t>7</a:t>
            </a:fld>
            <a:endParaRPr lang="en-US" altLang="en-US" sz="1200" b="0" smtClean="0">
              <a:latin typeface="Arial" charset="0"/>
            </a:endParaRPr>
          </a:p>
        </p:txBody>
      </p:sp>
      <p:pic>
        <p:nvPicPr>
          <p:cNvPr id="134146" name="Picture 2" descr="C:\Users\PaulP\Documents\07a VILLAGES\Aniak\Photos-Aniak\AniakEntry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828800"/>
            <a:ext cx="6990464" cy="4643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533400" y="76200"/>
            <a:ext cx="8229600" cy="10118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9pPr>
          </a:lstStyle>
          <a:p>
            <a:pPr>
              <a:buClrTx/>
              <a:buSzTx/>
              <a:buFontTx/>
              <a:buNone/>
            </a:pPr>
            <a:r>
              <a:rPr lang="en-US" sz="3600" kern="0" dirty="0" smtClean="0">
                <a:solidFill>
                  <a:srgbClr val="FFCC00"/>
                </a:solidFill>
              </a:rPr>
              <a:t>Sustainability is Overarching</a:t>
            </a:r>
            <a:br>
              <a:rPr lang="en-US" sz="3600" kern="0" dirty="0" smtClean="0">
                <a:solidFill>
                  <a:srgbClr val="FFCC00"/>
                </a:solidFill>
              </a:rPr>
            </a:br>
            <a:r>
              <a:rPr lang="en-US" sz="2800" kern="0" dirty="0" smtClean="0">
                <a:solidFill>
                  <a:srgbClr val="FFCC00"/>
                </a:solidFill>
              </a:rPr>
              <a:t>Project Support / Project Itself / O&amp;M, End of Life</a:t>
            </a:r>
            <a:endParaRPr lang="en-US" sz="2800" kern="0" dirty="0">
              <a:solidFill>
                <a:srgbClr val="FFCC00"/>
              </a:solidFill>
            </a:endParaRPr>
          </a:p>
        </p:txBody>
      </p:sp>
      <p:sp>
        <p:nvSpPr>
          <p:cNvPr id="8" name="TextBox 6"/>
          <p:cNvSpPr txBox="1">
            <a:spLocks noChangeArrowheads="1"/>
          </p:cNvSpPr>
          <p:nvPr/>
        </p:nvSpPr>
        <p:spPr bwMode="auto">
          <a:xfrm>
            <a:off x="542925" y="1096160"/>
            <a:ext cx="824785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 b="1"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 b="1"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 b="1"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 b="1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algn="ctr" eaLnBrk="1" hangingPunct="1">
              <a:buFont typeface="Wingdings" pitchFamily="2" charset="2"/>
              <a:buNone/>
            </a:pPr>
            <a:r>
              <a:rPr lang="en-US" altLang="en-US" dirty="0" smtClean="0"/>
              <a:t>ANIAK – Design w/Chuathbaluk  Materials</a:t>
            </a:r>
            <a:endParaRPr lang="en-US" alt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0210800" y="245547"/>
            <a:ext cx="8229600" cy="11430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9970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 b="1"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 b="1"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 b="1"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 b="1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eaLnBrk="1" hangingPunct="1"/>
            <a:fld id="{EF3FFA22-02E7-4D0C-BC48-DD8C595B9712}" type="slidenum">
              <a:rPr lang="en-US" altLang="en-US" sz="1200" b="0" smtClean="0">
                <a:latin typeface="Arial" charset="0"/>
              </a:rPr>
              <a:pPr eaLnBrk="1" hangingPunct="1"/>
              <a:t>8</a:t>
            </a:fld>
            <a:endParaRPr lang="en-US" altLang="en-US" sz="1200" b="0" smtClean="0">
              <a:latin typeface="Arial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533400" y="76200"/>
            <a:ext cx="8229600" cy="10118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9pPr>
          </a:lstStyle>
          <a:p>
            <a:pPr>
              <a:buClrTx/>
              <a:buSzTx/>
              <a:buFontTx/>
              <a:buNone/>
            </a:pPr>
            <a:r>
              <a:rPr lang="en-US" sz="3600" kern="0" dirty="0" smtClean="0">
                <a:solidFill>
                  <a:srgbClr val="FFCC00"/>
                </a:solidFill>
              </a:rPr>
              <a:t>Sustainability is Overarching</a:t>
            </a:r>
            <a:br>
              <a:rPr lang="en-US" sz="3600" kern="0" dirty="0" smtClean="0">
                <a:solidFill>
                  <a:srgbClr val="FFCC00"/>
                </a:solidFill>
              </a:rPr>
            </a:br>
            <a:r>
              <a:rPr lang="en-US" sz="2800" kern="0" dirty="0" smtClean="0">
                <a:solidFill>
                  <a:srgbClr val="FFCC00"/>
                </a:solidFill>
              </a:rPr>
              <a:t>Project Support / Project Itself / O&amp;M, End of Life</a:t>
            </a:r>
            <a:endParaRPr lang="en-US" sz="2800" kern="0" dirty="0">
              <a:solidFill>
                <a:srgbClr val="FFCC00"/>
              </a:solidFill>
            </a:endParaRPr>
          </a:p>
        </p:txBody>
      </p:sp>
      <p:sp>
        <p:nvSpPr>
          <p:cNvPr id="8" name="TextBox 6"/>
          <p:cNvSpPr txBox="1">
            <a:spLocks noChangeArrowheads="1"/>
          </p:cNvSpPr>
          <p:nvPr/>
        </p:nvSpPr>
        <p:spPr bwMode="auto">
          <a:xfrm>
            <a:off x="542925" y="1096160"/>
            <a:ext cx="8247856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 b="1"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 b="1"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 b="1"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 b="1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algn="ctr" eaLnBrk="1" hangingPunct="1">
              <a:buFont typeface="Wingdings" pitchFamily="2" charset="2"/>
              <a:buNone/>
            </a:pPr>
            <a:r>
              <a:rPr lang="en-US" altLang="en-US" dirty="0" smtClean="0"/>
              <a:t>By Design: AKIUK MEMORIAL SCHOOL</a:t>
            </a:r>
            <a:br>
              <a:rPr lang="en-US" altLang="en-US" dirty="0" smtClean="0"/>
            </a:br>
            <a:r>
              <a:rPr lang="en-US" altLang="en-US" dirty="0" smtClean="0"/>
              <a:t>LOWER KASIGLUK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0210800" y="245547"/>
            <a:ext cx="8229600" cy="1143000"/>
          </a:xfrm>
        </p:spPr>
        <p:txBody>
          <a:bodyPr/>
          <a:lstStyle/>
          <a:p>
            <a:endParaRPr lang="en-US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9" t="23531" r="7527" b="5276"/>
          <a:stretch/>
        </p:blipFill>
        <p:spPr bwMode="auto">
          <a:xfrm>
            <a:off x="2636520" y="2438400"/>
            <a:ext cx="6126480" cy="3566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925" y="2667000"/>
            <a:ext cx="2257425" cy="210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" name="Straight Arrow Connector 13"/>
          <p:cNvCxnSpPr>
            <a:cxnSpLocks noChangeShapeType="1"/>
          </p:cNvCxnSpPr>
          <p:nvPr/>
        </p:nvCxnSpPr>
        <p:spPr bwMode="auto">
          <a:xfrm flipH="1" flipV="1">
            <a:off x="1828800" y="4114800"/>
            <a:ext cx="502920" cy="1143000"/>
          </a:xfrm>
          <a:prstGeom prst="straightConnector1">
            <a:avLst/>
          </a:prstGeom>
          <a:noFill/>
          <a:ln w="38100" algn="ctr">
            <a:solidFill>
              <a:srgbClr val="EE2D28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4" name="Straight Arrow Connector 13"/>
          <p:cNvCxnSpPr>
            <a:cxnSpLocks noChangeShapeType="1"/>
          </p:cNvCxnSpPr>
          <p:nvPr/>
        </p:nvCxnSpPr>
        <p:spPr bwMode="auto">
          <a:xfrm flipV="1">
            <a:off x="2331720" y="4114800"/>
            <a:ext cx="2335133" cy="1143000"/>
          </a:xfrm>
          <a:prstGeom prst="straightConnector1">
            <a:avLst/>
          </a:prstGeom>
          <a:noFill/>
          <a:ln w="38100" algn="ctr">
            <a:solidFill>
              <a:srgbClr val="EE2D28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4287391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7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105025"/>
            <a:ext cx="2228850" cy="241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8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6784181" y="6262688"/>
            <a:ext cx="2133600" cy="36671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 b="1"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 b="1"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 b="1"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 b="1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eaLnBrk="1" hangingPunct="1"/>
            <a:fld id="{96BDAB50-CE0D-47BB-9A51-379B1F44354E}" type="slidenum">
              <a:rPr lang="en-US" altLang="en-US" sz="1200" b="0" smtClean="0">
                <a:latin typeface="Arial" charset="0"/>
              </a:rPr>
              <a:pPr eaLnBrk="1" hangingPunct="1"/>
              <a:t>9</a:t>
            </a:fld>
            <a:endParaRPr lang="en-US" altLang="en-US" sz="1200" b="0" dirty="0" smtClean="0">
              <a:latin typeface="Arial" charset="0"/>
            </a:endParaRPr>
          </a:p>
        </p:txBody>
      </p:sp>
      <p:sp>
        <p:nvSpPr>
          <p:cNvPr id="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9433560" y="762000"/>
            <a:ext cx="3276600" cy="960438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solidFill>
                  <a:srgbClr val="FFCC00"/>
                </a:solidFill>
              </a:rPr>
              <a:t>Sustainable?</a:t>
            </a:r>
          </a:p>
        </p:txBody>
      </p:sp>
      <p:cxnSp>
        <p:nvCxnSpPr>
          <p:cNvPr id="24580" name="Straight Arrow Connector 12"/>
          <p:cNvCxnSpPr>
            <a:cxnSpLocks noChangeShapeType="1"/>
          </p:cNvCxnSpPr>
          <p:nvPr/>
        </p:nvCxnSpPr>
        <p:spPr bwMode="auto">
          <a:xfrm>
            <a:off x="12268200" y="4933951"/>
            <a:ext cx="2143125" cy="266700"/>
          </a:xfrm>
          <a:prstGeom prst="straightConnector1">
            <a:avLst/>
          </a:prstGeom>
          <a:noFill/>
          <a:ln w="38100" algn="ctr">
            <a:solidFill>
              <a:srgbClr val="EE2D28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" name="Title 1"/>
          <p:cNvSpPr txBox="1">
            <a:spLocks/>
          </p:cNvSpPr>
          <p:nvPr/>
        </p:nvSpPr>
        <p:spPr bwMode="auto">
          <a:xfrm>
            <a:off x="381000" y="84333"/>
            <a:ext cx="8229600" cy="10118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9pPr>
          </a:lstStyle>
          <a:p>
            <a:pPr>
              <a:buClrTx/>
              <a:buSzTx/>
              <a:buFontTx/>
              <a:buNone/>
            </a:pPr>
            <a:r>
              <a:rPr lang="en-US" sz="3600" kern="0" dirty="0" smtClean="0">
                <a:solidFill>
                  <a:srgbClr val="FFCC00"/>
                </a:solidFill>
              </a:rPr>
              <a:t>Sustainability is Overarching</a:t>
            </a:r>
            <a:br>
              <a:rPr lang="en-US" sz="3600" kern="0" dirty="0" smtClean="0">
                <a:solidFill>
                  <a:srgbClr val="FFCC00"/>
                </a:solidFill>
              </a:rPr>
            </a:br>
            <a:r>
              <a:rPr lang="en-US" sz="2800" kern="0" dirty="0" smtClean="0">
                <a:solidFill>
                  <a:srgbClr val="FFCC00"/>
                </a:solidFill>
              </a:rPr>
              <a:t>Project Support / Project Itself / O&amp;M, End of Life</a:t>
            </a:r>
            <a:endParaRPr lang="en-US" sz="2800" kern="0" dirty="0">
              <a:solidFill>
                <a:srgbClr val="FFCC00"/>
              </a:solidFill>
            </a:endParaRPr>
          </a:p>
        </p:txBody>
      </p:sp>
      <p:sp>
        <p:nvSpPr>
          <p:cNvPr id="9" name="TextBox 6"/>
          <p:cNvSpPr txBox="1">
            <a:spLocks noChangeArrowheads="1"/>
          </p:cNvSpPr>
          <p:nvPr/>
        </p:nvSpPr>
        <p:spPr bwMode="auto">
          <a:xfrm>
            <a:off x="9563100" y="1813646"/>
            <a:ext cx="6353175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 b="1"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 b="1"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 b="1"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 b="1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algn="ctr" eaLnBrk="1" hangingPunct="1">
              <a:buFont typeface="Wingdings" pitchFamily="2" charset="2"/>
              <a:buNone/>
            </a:pPr>
            <a:r>
              <a:rPr lang="en-US" altLang="en-US" sz="2800" dirty="0" smtClean="0"/>
              <a:t>SITE DEVELOPMENT, LAY DOWN EXAMPLES</a:t>
            </a:r>
          </a:p>
        </p:txBody>
      </p:sp>
      <p:sp>
        <p:nvSpPr>
          <p:cNvPr id="11" name="TextBox 6"/>
          <p:cNvSpPr txBox="1">
            <a:spLocks noChangeArrowheads="1"/>
          </p:cNvSpPr>
          <p:nvPr/>
        </p:nvSpPr>
        <p:spPr bwMode="auto">
          <a:xfrm>
            <a:off x="9982200" y="2482614"/>
            <a:ext cx="32004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 b="1"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 b="1"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 b="1"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 b="1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algn="ctr" eaLnBrk="1" hangingPunct="1">
              <a:buFont typeface="Wingdings" pitchFamily="2" charset="2"/>
              <a:buNone/>
            </a:pPr>
            <a:r>
              <a:rPr lang="en-US" altLang="en-US" sz="2400" dirty="0" smtClean="0"/>
              <a:t>&gt; 90% Local Labor</a:t>
            </a:r>
          </a:p>
        </p:txBody>
      </p:sp>
      <p:sp>
        <p:nvSpPr>
          <p:cNvPr id="13" name="Oval 12"/>
          <p:cNvSpPr/>
          <p:nvPr/>
        </p:nvSpPr>
        <p:spPr bwMode="auto">
          <a:xfrm>
            <a:off x="11147425" y="7696200"/>
            <a:ext cx="514350" cy="520339"/>
          </a:xfrm>
          <a:prstGeom prst="ellipse">
            <a:avLst/>
          </a:prstGeom>
          <a:noFill/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tabLst/>
            </a:pPr>
            <a:endParaRPr kumimoji="0" lang="en-US" sz="3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itchFamily="18" charset="0"/>
            </a:endParaRPr>
          </a:p>
        </p:txBody>
      </p:sp>
      <p:sp>
        <p:nvSpPr>
          <p:cNvPr id="17" name="Oval 16"/>
          <p:cNvSpPr/>
          <p:nvPr/>
        </p:nvSpPr>
        <p:spPr bwMode="auto">
          <a:xfrm>
            <a:off x="914400" y="3080856"/>
            <a:ext cx="1142999" cy="551343"/>
          </a:xfrm>
          <a:prstGeom prst="ellipse">
            <a:avLst/>
          </a:prstGeom>
          <a:noFill/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tabLst/>
            </a:pPr>
            <a:endParaRPr kumimoji="0" lang="en-US" sz="3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itchFamily="18" charset="0"/>
            </a:endParaRPr>
          </a:p>
        </p:txBody>
      </p:sp>
      <p:cxnSp>
        <p:nvCxnSpPr>
          <p:cNvPr id="18" name="Straight Arrow Connector 12"/>
          <p:cNvCxnSpPr>
            <a:cxnSpLocks noChangeShapeType="1"/>
          </p:cNvCxnSpPr>
          <p:nvPr/>
        </p:nvCxnSpPr>
        <p:spPr bwMode="auto">
          <a:xfrm flipV="1">
            <a:off x="11887200" y="4171950"/>
            <a:ext cx="1809751" cy="533400"/>
          </a:xfrm>
          <a:prstGeom prst="straightConnector1">
            <a:avLst/>
          </a:prstGeom>
          <a:noFill/>
          <a:ln w="38100" algn="ctr">
            <a:solidFill>
              <a:srgbClr val="EE2D28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0820400" y="-990600"/>
            <a:ext cx="7543800" cy="1074933"/>
          </a:xfrm>
        </p:spPr>
        <p:txBody>
          <a:bodyPr/>
          <a:lstStyle/>
          <a:p>
            <a:pPr lvl="8"/>
            <a:endParaRPr lang="en-US" dirty="0"/>
          </a:p>
        </p:txBody>
      </p:sp>
      <p:sp>
        <p:nvSpPr>
          <p:cNvPr id="14" name="TextBox 6"/>
          <p:cNvSpPr txBox="1">
            <a:spLocks noChangeArrowheads="1"/>
          </p:cNvSpPr>
          <p:nvPr/>
        </p:nvSpPr>
        <p:spPr bwMode="auto">
          <a:xfrm>
            <a:off x="214709" y="1121559"/>
            <a:ext cx="856218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 b="1"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 b="1"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 b="1"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 b="1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algn="ctr" eaLnBrk="1" hangingPunct="1">
              <a:buFont typeface="Wingdings" pitchFamily="2" charset="2"/>
              <a:buNone/>
            </a:pPr>
            <a:r>
              <a:rPr lang="en-US" altLang="en-US" dirty="0" smtClean="0"/>
              <a:t>By Design: FORTUNA LEDGE (MARSHALL)</a:t>
            </a:r>
          </a:p>
        </p:txBody>
      </p:sp>
      <p:sp>
        <p:nvSpPr>
          <p:cNvPr id="16" name="TextBox 6"/>
          <p:cNvSpPr txBox="1">
            <a:spLocks noChangeArrowheads="1"/>
          </p:cNvSpPr>
          <p:nvPr/>
        </p:nvSpPr>
        <p:spPr bwMode="auto">
          <a:xfrm>
            <a:off x="318690" y="4705350"/>
            <a:ext cx="868680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 b="1"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 b="1"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 b="1"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 b="1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algn="ctr" eaLnBrk="1" hangingPunct="1">
              <a:buFont typeface="Wingdings" pitchFamily="2" charset="2"/>
              <a:buNone/>
            </a:pPr>
            <a:r>
              <a:rPr lang="en-US" altLang="en-US" dirty="0" smtClean="0"/>
              <a:t>Durability ~ Understand </a:t>
            </a:r>
            <a:r>
              <a:rPr lang="en-US" altLang="en-US" dirty="0"/>
              <a:t>&amp; Provide </a:t>
            </a:r>
            <a:r>
              <a:rPr lang="en-US" altLang="en-US" u="sng" dirty="0" smtClean="0"/>
              <a:t>Redundancy</a:t>
            </a:r>
            <a:br>
              <a:rPr lang="en-US" altLang="en-US" u="sng" dirty="0" smtClean="0"/>
            </a:br>
            <a:r>
              <a:rPr lang="en-US" altLang="en-US" dirty="0" smtClean="0"/>
              <a:t>Use </a:t>
            </a:r>
            <a:r>
              <a:rPr lang="en-US" altLang="en-US" u="sng" dirty="0"/>
              <a:t>Multiple </a:t>
            </a:r>
            <a:r>
              <a:rPr lang="en-US" altLang="en-US" u="sng" dirty="0" smtClean="0"/>
              <a:t>Spans</a:t>
            </a:r>
            <a:r>
              <a:rPr lang="en-US" altLang="en-US" dirty="0" smtClean="0"/>
              <a:t>; Avoiding Simple Spans</a:t>
            </a:r>
            <a:br>
              <a:rPr lang="en-US" altLang="en-US" dirty="0" smtClean="0"/>
            </a:br>
            <a:r>
              <a:rPr lang="en-US" altLang="en-US" dirty="0" smtClean="0"/>
              <a:t>Recall </a:t>
            </a:r>
            <a:r>
              <a:rPr lang="en-US" altLang="en-US" u="sng" dirty="0"/>
              <a:t>Bulking Factors</a:t>
            </a:r>
            <a:r>
              <a:rPr lang="en-US" altLang="en-US" dirty="0"/>
              <a:t>, Consolidation, Erosion</a:t>
            </a:r>
          </a:p>
        </p:txBody>
      </p:sp>
      <p:pic>
        <p:nvPicPr>
          <p:cNvPr id="15" name="Picture 3" descr="G:\!FrznGrndEngr\Photos-General-FrznGrndEngr\02 A Locations\Marshall\Utility Corner 2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8281"/>
          <a:stretch/>
        </p:blipFill>
        <p:spPr bwMode="auto">
          <a:xfrm>
            <a:off x="5285581" y="1693634"/>
            <a:ext cx="3657600" cy="2990850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5" name="Picture 5" descr="C:\Users\PaulP\Documents\07a VILLAGES\Marshall\Photos\1998 Jul 4_Marshall_aerial_001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92" t="28639" r="37880" b="58253"/>
          <a:stretch/>
        </p:blipFill>
        <p:spPr bwMode="auto">
          <a:xfrm>
            <a:off x="2514600" y="1693634"/>
            <a:ext cx="3383280" cy="2990850"/>
          </a:xfrm>
          <a:prstGeom prst="rect">
            <a:avLst/>
          </a:prstGeom>
          <a:noFill/>
          <a:ln w="38100"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4583" name="Straight Arrow Connector 8"/>
          <p:cNvCxnSpPr>
            <a:cxnSpLocks noChangeShapeType="1"/>
            <a:stCxn id="26" idx="5"/>
          </p:cNvCxnSpPr>
          <p:nvPr/>
        </p:nvCxnSpPr>
        <p:spPr bwMode="auto">
          <a:xfrm flipV="1">
            <a:off x="4785611" y="3800825"/>
            <a:ext cx="2681989" cy="301975"/>
          </a:xfrm>
          <a:prstGeom prst="straightConnector1">
            <a:avLst/>
          </a:prstGeom>
          <a:noFill/>
          <a:ln w="63500" algn="ctr">
            <a:solidFill>
              <a:srgbClr val="EE2D28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6" name="Oval 25"/>
          <p:cNvSpPr/>
          <p:nvPr/>
        </p:nvSpPr>
        <p:spPr bwMode="auto">
          <a:xfrm>
            <a:off x="3810000" y="3632199"/>
            <a:ext cx="1142999" cy="551343"/>
          </a:xfrm>
          <a:prstGeom prst="ellipse">
            <a:avLst/>
          </a:prstGeom>
          <a:noFill/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tabLst/>
            </a:pPr>
            <a:endParaRPr kumimoji="0" lang="en-US" sz="3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5327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tream">
  <a:themeElements>
    <a:clrScheme name="Stream 1">
      <a:dk1>
        <a:srgbClr val="000514"/>
      </a:dk1>
      <a:lt1>
        <a:srgbClr val="FFFFFF"/>
      </a:lt1>
      <a:dk2>
        <a:srgbClr val="003399"/>
      </a:dk2>
      <a:lt2>
        <a:srgbClr val="E5E5FF"/>
      </a:lt2>
      <a:accent1>
        <a:srgbClr val="0099CC"/>
      </a:accent1>
      <a:accent2>
        <a:srgbClr val="A886E0"/>
      </a:accent2>
      <a:accent3>
        <a:srgbClr val="AAADCA"/>
      </a:accent3>
      <a:accent4>
        <a:srgbClr val="DADADA"/>
      </a:accent4>
      <a:accent5>
        <a:srgbClr val="AACAE2"/>
      </a:accent5>
      <a:accent6>
        <a:srgbClr val="9879CB"/>
      </a:accent6>
      <a:hlink>
        <a:srgbClr val="FFCC00"/>
      </a:hlink>
      <a:folHlink>
        <a:srgbClr val="FFFFCC"/>
      </a:folHlink>
    </a:clrScheme>
    <a:fontScheme name="Stream">
      <a:majorFont>
        <a:latin typeface="Garamond"/>
        <a:ea typeface=""/>
        <a:cs typeface=""/>
      </a:majorFont>
      <a:minorFont>
        <a:latin typeface="Garamo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chemeClr val="hlink"/>
          </a:buClr>
          <a:buSzPct val="70000"/>
          <a:buFont typeface="Wingdings" pitchFamily="2" charset="2"/>
          <a:buChar char="n"/>
          <a:tabLst/>
          <a:defRPr kumimoji="0" lang="en-US" sz="3200" b="1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aramond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chemeClr val="hlink"/>
          </a:buClr>
          <a:buSzPct val="70000"/>
          <a:buFont typeface="Wingdings" pitchFamily="2" charset="2"/>
          <a:buChar char="n"/>
          <a:tabLst/>
          <a:defRPr kumimoji="0" lang="en-US" sz="3200" b="1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aramond" pitchFamily="18" charset="0"/>
          </a:defRPr>
        </a:defPPr>
      </a:lstStyle>
    </a:lnDef>
  </a:objectDefaults>
  <a:extraClrSchemeLst>
    <a:extraClrScheme>
      <a:clrScheme name="Stream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eam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3741</TotalTime>
  <Words>874</Words>
  <Application>Microsoft Office PowerPoint</Application>
  <PresentationFormat>On-screen Show (4:3)</PresentationFormat>
  <Paragraphs>392</Paragraphs>
  <Slides>33</Slides>
  <Notes>33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4" baseType="lpstr">
      <vt:lpstr>Stream</vt:lpstr>
      <vt:lpstr>Examples of Sustainable Remote  Construction “Outside the Box”</vt:lpstr>
      <vt:lpstr>35 Yrs.  50 Villages</vt:lpstr>
      <vt:lpstr>Sustainable Considerations</vt:lpstr>
      <vt:lpstr>Project Support - Project Itself - O&amp;M, End of Life</vt:lpstr>
      <vt:lpstr>PowerPoint Presentation</vt:lpstr>
      <vt:lpstr>PowerPoint Presentation</vt:lpstr>
      <vt:lpstr>PowerPoint Presentation</vt:lpstr>
      <vt:lpstr>PowerPoint Presentation</vt:lpstr>
      <vt:lpstr>Sustainable?</vt:lpstr>
      <vt:lpstr>PowerPoint Presentation</vt:lpstr>
      <vt:lpstr>Sustainable Materials</vt:lpstr>
      <vt:lpstr>Sustainable Materials</vt:lpstr>
      <vt:lpstr>Sustainable?</vt:lpstr>
      <vt:lpstr>Sustainable?</vt:lpstr>
      <vt:lpstr>Sustainable?</vt:lpstr>
      <vt:lpstr>Sustainable?</vt:lpstr>
      <vt:lpstr>Sustainable?</vt:lpstr>
      <vt:lpstr>Sustainable?</vt:lpstr>
      <vt:lpstr>Sustainable?</vt:lpstr>
      <vt:lpstr>Sustainable?</vt:lpstr>
      <vt:lpstr>Sustainable?</vt:lpstr>
      <vt:lpstr>Sustainable Methods?</vt:lpstr>
      <vt:lpstr>WARM FOOTINGS - CRREL Example</vt:lpstr>
      <vt:lpstr>Sustainable Methods?</vt:lpstr>
      <vt:lpstr>Partnering JV, interstate, Network, AZ</vt:lpstr>
      <vt:lpstr>Partnering JV, interstate, Network, AZ</vt:lpstr>
      <vt:lpstr>PowerPoint Presentation</vt:lpstr>
      <vt:lpstr>Small. Light. One person remote Visits? Surveying?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Paul V. Perreault, P.E.</dc:creator>
  <cp:lastModifiedBy>Paul V. Perreault</cp:lastModifiedBy>
  <cp:revision>361</cp:revision>
  <cp:lastPrinted>2016-10-23T02:54:56Z</cp:lastPrinted>
  <dcterms:created xsi:type="dcterms:W3CDTF">2003-11-16T03:59:42Z</dcterms:created>
  <dcterms:modified xsi:type="dcterms:W3CDTF">2016-10-30T03:44:44Z</dcterms:modified>
</cp:coreProperties>
</file>